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46"/>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727" r:id="rId246"/>
    <p:sldId id="1465" r:id="rId247"/>
    <p:sldId id="1466" r:id="rId248"/>
    <p:sldId id="1710" r:id="rId249"/>
    <p:sldId id="1395" r:id="rId250"/>
    <p:sldId id="1401" r:id="rId251"/>
    <p:sldId id="1402" r:id="rId252"/>
    <p:sldId id="1244" r:id="rId253"/>
    <p:sldId id="1285" r:id="rId254"/>
    <p:sldId id="1159" r:id="rId255"/>
    <p:sldId id="686" r:id="rId256"/>
    <p:sldId id="1207" r:id="rId257"/>
    <p:sldId id="1356" r:id="rId258"/>
    <p:sldId id="1357" r:id="rId259"/>
    <p:sldId id="1585" r:id="rId260"/>
    <p:sldId id="1421" r:id="rId261"/>
    <p:sldId id="1130" r:id="rId262"/>
    <p:sldId id="1203" r:id="rId263"/>
    <p:sldId id="1263" r:id="rId264"/>
    <p:sldId id="1265" r:id="rId265"/>
    <p:sldId id="305" r:id="rId266"/>
    <p:sldId id="1266" r:id="rId267"/>
    <p:sldId id="306" r:id="rId268"/>
    <p:sldId id="308" r:id="rId269"/>
    <p:sldId id="1131" r:id="rId270"/>
    <p:sldId id="1267" r:id="rId271"/>
    <p:sldId id="1132" r:id="rId272"/>
    <p:sldId id="1268" r:id="rId273"/>
    <p:sldId id="1133" r:id="rId274"/>
    <p:sldId id="313" r:id="rId275"/>
    <p:sldId id="1204" r:id="rId276"/>
    <p:sldId id="1134" r:id="rId277"/>
    <p:sldId id="1242" r:id="rId278"/>
    <p:sldId id="1289" r:id="rId279"/>
    <p:sldId id="1135" r:id="rId280"/>
    <p:sldId id="1136" r:id="rId281"/>
    <p:sldId id="1209" r:id="rId282"/>
    <p:sldId id="1269" r:id="rId283"/>
    <p:sldId id="1137" r:id="rId284"/>
    <p:sldId id="1270" r:id="rId285"/>
    <p:sldId id="1138" r:id="rId286"/>
    <p:sldId id="1139" r:id="rId287"/>
    <p:sldId id="1140" r:id="rId288"/>
    <p:sldId id="1078" r:id="rId289"/>
    <p:sldId id="1141" r:id="rId290"/>
    <p:sldId id="1142" r:id="rId291"/>
    <p:sldId id="1143" r:id="rId292"/>
    <p:sldId id="1388" r:id="rId293"/>
    <p:sldId id="1154" r:id="rId294"/>
    <p:sldId id="1144" r:id="rId295"/>
    <p:sldId id="1155" r:id="rId296"/>
    <p:sldId id="1145" r:id="rId297"/>
    <p:sldId id="1146" r:id="rId298"/>
    <p:sldId id="1147" r:id="rId299"/>
    <p:sldId id="1061" r:id="rId300"/>
    <p:sldId id="1062" r:id="rId301"/>
    <p:sldId id="1063" r:id="rId302"/>
    <p:sldId id="1253" r:id="rId303"/>
    <p:sldId id="1254" r:id="rId304"/>
    <p:sldId id="1255" r:id="rId305"/>
    <p:sldId id="1256" r:id="rId306"/>
    <p:sldId id="1500" r:id="rId307"/>
    <p:sldId id="1501" r:id="rId308"/>
    <p:sldId id="1257" r:id="rId309"/>
    <p:sldId id="1258" r:id="rId310"/>
    <p:sldId id="1259" r:id="rId311"/>
    <p:sldId id="1260" r:id="rId312"/>
    <p:sldId id="1261" r:id="rId313"/>
    <p:sldId id="1170" r:id="rId314"/>
    <p:sldId id="1064" r:id="rId315"/>
    <p:sldId id="1065" r:id="rId316"/>
    <p:sldId id="1447" r:id="rId317"/>
    <p:sldId id="1515" r:id="rId318"/>
    <p:sldId id="1516" r:id="rId319"/>
    <p:sldId id="1517" r:id="rId320"/>
    <p:sldId id="1518" r:id="rId321"/>
    <p:sldId id="1519" r:id="rId322"/>
    <p:sldId id="1392" r:id="rId323"/>
    <p:sldId id="1520" r:id="rId324"/>
    <p:sldId id="1521" r:id="rId325"/>
    <p:sldId id="1522" r:id="rId326"/>
    <p:sldId id="1633" r:id="rId327"/>
    <p:sldId id="1523" r:id="rId328"/>
    <p:sldId id="360" r:id="rId329"/>
    <p:sldId id="801" r:id="rId330"/>
    <p:sldId id="1262" r:id="rId331"/>
    <p:sldId id="362" r:id="rId332"/>
    <p:sldId id="507" r:id="rId333"/>
    <p:sldId id="591" r:id="rId334"/>
    <p:sldId id="385" r:id="rId335"/>
    <p:sldId id="1125" r:id="rId336"/>
    <p:sldId id="387" r:id="rId337"/>
    <p:sldId id="388" r:id="rId338"/>
    <p:sldId id="527" r:id="rId339"/>
    <p:sldId id="529" r:id="rId340"/>
    <p:sldId id="393" r:id="rId341"/>
    <p:sldId id="395" r:id="rId342"/>
    <p:sldId id="947" r:id="rId343"/>
    <p:sldId id="1586" r:id="rId344"/>
    <p:sldId id="702" r:id="rId345"/>
    <p:sldId id="531" r:id="rId346"/>
    <p:sldId id="1362" r:id="rId347"/>
    <p:sldId id="1363" r:id="rId348"/>
    <p:sldId id="949" r:id="rId349"/>
    <p:sldId id="950" r:id="rId350"/>
    <p:sldId id="853" r:id="rId351"/>
    <p:sldId id="1102" r:id="rId352"/>
    <p:sldId id="816" r:id="rId353"/>
    <p:sldId id="414" r:id="rId354"/>
    <p:sldId id="545" r:id="rId355"/>
    <p:sldId id="533" r:id="rId356"/>
    <p:sldId id="534" r:id="rId357"/>
    <p:sldId id="542" r:id="rId358"/>
    <p:sldId id="1691" r:id="rId359"/>
    <p:sldId id="1692" r:id="rId360"/>
    <p:sldId id="543" r:id="rId361"/>
    <p:sldId id="1361" r:id="rId362"/>
    <p:sldId id="544" r:id="rId363"/>
    <p:sldId id="1295" r:id="rId364"/>
    <p:sldId id="546" r:id="rId365"/>
    <p:sldId id="522" r:id="rId366"/>
    <p:sldId id="523" r:id="rId367"/>
    <p:sldId id="809" r:id="rId368"/>
    <p:sldId id="526" r:id="rId369"/>
    <p:sldId id="1387" r:id="rId370"/>
    <p:sldId id="524" r:id="rId371"/>
    <p:sldId id="548" r:id="rId372"/>
    <p:sldId id="646" r:id="rId373"/>
    <p:sldId id="647" r:id="rId374"/>
    <p:sldId id="773" r:id="rId375"/>
    <p:sldId id="772" r:id="rId376"/>
    <p:sldId id="549" r:id="rId377"/>
    <p:sldId id="550" r:id="rId378"/>
    <p:sldId id="547" r:id="rId379"/>
    <p:sldId id="515" r:id="rId380"/>
    <p:sldId id="516" r:id="rId381"/>
    <p:sldId id="517" r:id="rId382"/>
    <p:sldId id="1662" r:id="rId383"/>
    <p:sldId id="551" r:id="rId384"/>
    <p:sldId id="554" r:id="rId385"/>
    <p:sldId id="555" r:id="rId386"/>
    <p:sldId id="1386" r:id="rId387"/>
    <p:sldId id="1642" r:id="rId388"/>
    <p:sldId id="558" r:id="rId389"/>
    <p:sldId id="1467" r:id="rId390"/>
    <p:sldId id="1641" r:id="rId391"/>
    <p:sldId id="1468" r:id="rId392"/>
    <p:sldId id="1622" r:id="rId393"/>
    <p:sldId id="1419" r:id="rId394"/>
    <p:sldId id="562" r:id="rId395"/>
    <p:sldId id="563" r:id="rId396"/>
    <p:sldId id="1296" r:id="rId397"/>
    <p:sldId id="1672" r:id="rId398"/>
    <p:sldId id="1673" r:id="rId399"/>
    <p:sldId id="1674" r:id="rId400"/>
    <p:sldId id="1720" r:id="rId401"/>
    <p:sldId id="1721" r:id="rId402"/>
    <p:sldId id="1726" r:id="rId403"/>
    <p:sldId id="1725" r:id="rId404"/>
    <p:sldId id="1335" r:id="rId405"/>
    <p:sldId id="1336" r:id="rId406"/>
    <p:sldId id="625" r:id="rId407"/>
    <p:sldId id="1150" r:id="rId408"/>
    <p:sldId id="1711" r:id="rId409"/>
    <p:sldId id="1240" r:id="rId410"/>
    <p:sldId id="1414" r:id="rId411"/>
    <p:sldId id="1444" r:id="rId412"/>
    <p:sldId id="1152" r:id="rId413"/>
    <p:sldId id="1153" r:id="rId414"/>
    <p:sldId id="436" r:id="rId415"/>
    <p:sldId id="402" r:id="rId416"/>
    <p:sldId id="403" r:id="rId417"/>
    <p:sldId id="404" r:id="rId418"/>
    <p:sldId id="1075" r:id="rId419"/>
    <p:sldId id="1076" r:id="rId420"/>
    <p:sldId id="1219" r:id="rId421"/>
    <p:sldId id="421" r:id="rId422"/>
    <p:sldId id="564" r:id="rId423"/>
    <p:sldId id="1364" r:id="rId424"/>
    <p:sldId id="826" r:id="rId425"/>
    <p:sldId id="566" r:id="rId426"/>
    <p:sldId id="1211" r:id="rId427"/>
    <p:sldId id="1430" r:id="rId428"/>
    <p:sldId id="1460" r:id="rId429"/>
    <p:sldId id="1628" r:id="rId430"/>
    <p:sldId id="1629" r:id="rId431"/>
    <p:sldId id="1630" r:id="rId432"/>
    <p:sldId id="1631" r:id="rId433"/>
    <p:sldId id="820" r:id="rId434"/>
    <p:sldId id="821" r:id="rId435"/>
    <p:sldId id="1077" r:id="rId436"/>
    <p:sldId id="1177" r:id="rId437"/>
    <p:sldId id="798" r:id="rId438"/>
    <p:sldId id="1215" r:id="rId439"/>
    <p:sldId id="1427" r:id="rId440"/>
    <p:sldId id="1225" r:id="rId441"/>
    <p:sldId id="1212" r:id="rId442"/>
    <p:sldId id="1213" r:id="rId443"/>
    <p:sldId id="1216" r:id="rId444"/>
    <p:sldId id="1210" r:id="rId445"/>
    <p:sldId id="1151" r:id="rId446"/>
    <p:sldId id="1217" r:id="rId447"/>
    <p:sldId id="1226" r:id="rId448"/>
    <p:sldId id="443" r:id="rId449"/>
    <p:sldId id="445" r:id="rId450"/>
    <p:sldId id="446" r:id="rId451"/>
    <p:sldId id="1293" r:id="rId452"/>
    <p:sldId id="1403" r:id="rId453"/>
    <p:sldId id="1635" r:id="rId454"/>
    <p:sldId id="1670" r:id="rId455"/>
    <p:sldId id="1671" r:id="rId456"/>
    <p:sldId id="1619" r:id="rId457"/>
    <p:sldId id="1290" r:id="rId458"/>
    <p:sldId id="1636" r:id="rId459"/>
    <p:sldId id="1623" r:id="rId460"/>
    <p:sldId id="1294" r:id="rId461"/>
    <p:sldId id="1638" r:id="rId462"/>
    <p:sldId id="1283" r:id="rId463"/>
    <p:sldId id="1677" r:id="rId464"/>
    <p:sldId id="1676" r:id="rId465"/>
    <p:sldId id="1640" r:id="rId466"/>
    <p:sldId id="1510" r:id="rId467"/>
    <p:sldId id="1292" r:id="rId468"/>
    <p:sldId id="1688" r:id="rId469"/>
    <p:sldId id="1533" r:id="rId470"/>
    <p:sldId id="1718" r:id="rId471"/>
    <p:sldId id="1719" r:id="rId472"/>
    <p:sldId id="440" r:id="rId473"/>
    <p:sldId id="823" r:id="rId474"/>
    <p:sldId id="570" r:id="rId475"/>
    <p:sldId id="827" r:id="rId476"/>
    <p:sldId id="453" r:id="rId477"/>
    <p:sldId id="574" r:id="rId478"/>
    <p:sldId id="1528" r:id="rId479"/>
    <p:sldId id="838" r:id="rId480"/>
    <p:sldId id="839" r:id="rId481"/>
    <p:sldId id="1271" r:id="rId482"/>
    <p:sldId id="1059" r:id="rId483"/>
    <p:sldId id="1060" r:id="rId484"/>
    <p:sldId id="1639" r:id="rId485"/>
    <p:sldId id="1418" r:id="rId486"/>
    <p:sldId id="1558" r:id="rId487"/>
    <p:sldId id="1605" r:id="rId488"/>
    <p:sldId id="1615" r:id="rId489"/>
    <p:sldId id="1602" r:id="rId490"/>
    <p:sldId id="1616" r:id="rId491"/>
    <p:sldId id="1618" r:id="rId492"/>
    <p:sldId id="576" r:id="rId493"/>
    <p:sldId id="824" r:id="rId494"/>
    <p:sldId id="577" r:id="rId495"/>
    <p:sldId id="935" r:id="rId496"/>
    <p:sldId id="371" r:id="rId497"/>
    <p:sldId id="575" r:id="rId498"/>
    <p:sldId id="1426" r:id="rId499"/>
    <p:sldId id="1165" r:id="rId500"/>
    <p:sldId id="1166" r:id="rId501"/>
    <p:sldId id="937" r:id="rId502"/>
    <p:sldId id="894" r:id="rId503"/>
    <p:sldId id="532" r:id="rId504"/>
    <p:sldId id="1167" r:id="rId505"/>
    <p:sldId id="1168" r:id="rId506"/>
    <p:sldId id="587" r:id="rId507"/>
    <p:sldId id="675" r:id="rId508"/>
    <p:sldId id="588" r:id="rId509"/>
    <p:sldId id="997" r:id="rId510"/>
    <p:sldId id="856" r:id="rId511"/>
    <p:sldId id="857" r:id="rId512"/>
    <p:sldId id="1600" r:id="rId513"/>
    <p:sldId id="1697" r:id="rId514"/>
    <p:sldId id="1646" r:id="rId515"/>
    <p:sldId id="1645" r:id="rId516"/>
    <p:sldId id="1620" r:id="rId517"/>
    <p:sldId id="1621" r:id="rId518"/>
    <p:sldId id="1612" r:id="rId519"/>
    <p:sldId id="1613" r:id="rId520"/>
    <p:sldId id="1611" r:id="rId521"/>
    <p:sldId id="1609" r:id="rId522"/>
    <p:sldId id="1637" r:id="rId523"/>
    <p:sldId id="1654" r:id="rId524"/>
    <p:sldId id="1634" r:id="rId525"/>
    <p:sldId id="706" r:id="rId526"/>
    <p:sldId id="589" r:id="rId527"/>
    <p:sldId id="998" r:id="rId528"/>
    <p:sldId id="707" r:id="rId529"/>
    <p:sldId id="815" r:id="rId530"/>
    <p:sldId id="1410" r:id="rId531"/>
    <p:sldId id="979" r:id="rId532"/>
    <p:sldId id="982" r:id="rId533"/>
    <p:sldId id="983" r:id="rId534"/>
    <p:sldId id="975" r:id="rId535"/>
    <p:sldId id="708" r:id="rId536"/>
    <p:sldId id="593" r:id="rId537"/>
    <p:sldId id="709" r:id="rId538"/>
    <p:sldId id="594" r:id="rId539"/>
    <p:sldId id="1690" r:id="rId540"/>
    <p:sldId id="710" r:id="rId541"/>
    <p:sldId id="1547" r:id="rId542"/>
    <p:sldId id="607" r:id="rId543"/>
    <p:sldId id="336" r:id="rId544"/>
    <p:sldId id="337" r:id="rId545"/>
    <p:sldId id="748" r:id="rId546"/>
    <p:sldId id="1034" r:id="rId547"/>
    <p:sldId id="508" r:id="rId548"/>
    <p:sldId id="622" r:id="rId549"/>
    <p:sldId id="1194" r:id="rId550"/>
    <p:sldId id="989" r:id="rId551"/>
    <p:sldId id="1228" r:id="rId552"/>
    <p:sldId id="987" r:id="rId553"/>
    <p:sldId id="623" r:id="rId554"/>
    <p:sldId id="1035" r:id="rId555"/>
    <p:sldId id="1514" r:id="rId556"/>
    <p:sldId id="1607" r:id="rId557"/>
    <p:sldId id="1608" r:id="rId558"/>
    <p:sldId id="1196" r:id="rId559"/>
    <p:sldId id="990" r:id="rId560"/>
    <p:sldId id="991" r:id="rId561"/>
    <p:sldId id="1224" r:id="rId562"/>
    <p:sldId id="627" r:id="rId563"/>
    <p:sldId id="628" r:id="rId564"/>
    <p:sldId id="1036" r:id="rId565"/>
    <p:sldId id="626" r:id="rId566"/>
    <p:sldId id="992" r:id="rId567"/>
    <p:sldId id="1682" r:id="rId568"/>
    <p:sldId id="1683" r:id="rId569"/>
    <p:sldId id="1037" r:id="rId570"/>
    <p:sldId id="629" r:id="rId571"/>
    <p:sldId id="1274" r:id="rId572"/>
    <p:sldId id="1038" r:id="rId573"/>
    <p:sldId id="630" r:id="rId574"/>
    <p:sldId id="1039" r:id="rId575"/>
    <p:sldId id="1082" r:id="rId576"/>
    <p:sldId id="1197" r:id="rId577"/>
    <p:sldId id="818" r:id="rId578"/>
    <p:sldId id="1081" r:id="rId579"/>
    <p:sldId id="1712" r:id="rId580"/>
    <p:sldId id="1678" r:id="rId581"/>
    <p:sldId id="993" r:id="rId582"/>
    <p:sldId id="1083" r:id="rId583"/>
    <p:sldId id="1198" r:id="rId584"/>
    <p:sldId id="913" r:id="rId585"/>
    <p:sldId id="1085" r:id="rId586"/>
    <p:sldId id="1681" r:id="rId587"/>
    <p:sldId id="1679" r:id="rId588"/>
    <p:sldId id="994" r:id="rId589"/>
    <p:sldId id="1548" r:id="rId590"/>
    <p:sldId id="1272" r:id="rId591"/>
    <p:sldId id="1538" r:id="rId592"/>
    <p:sldId id="1084" r:id="rId593"/>
    <p:sldId id="751" r:id="rId594"/>
    <p:sldId id="1632" r:id="rId595"/>
    <p:sldId id="1530" r:id="rId596"/>
    <p:sldId id="1529" r:id="rId597"/>
    <p:sldId id="1601" r:id="rId598"/>
    <p:sldId id="1689" r:id="rId599"/>
    <p:sldId id="1666" r:id="rId600"/>
    <p:sldId id="1625" r:id="rId601"/>
    <p:sldId id="1653" r:id="rId602"/>
    <p:sldId id="1644" r:id="rId603"/>
    <p:sldId id="1626" r:id="rId604"/>
    <p:sldId id="1698" r:id="rId605"/>
    <p:sldId id="1531" r:id="rId606"/>
    <p:sldId id="1532" r:id="rId607"/>
    <p:sldId id="1539" r:id="rId608"/>
    <p:sldId id="1724" r:id="rId609"/>
    <p:sldId id="352" r:id="rId610"/>
    <p:sldId id="1275" r:id="rId611"/>
    <p:sldId id="1606" r:id="rId612"/>
    <p:sldId id="633" r:id="rId613"/>
    <p:sldId id="521" r:id="rId614"/>
    <p:sldId id="1337" r:id="rId615"/>
    <p:sldId id="1669" r:id="rId616"/>
    <p:sldId id="1667" r:id="rId617"/>
    <p:sldId id="1668" r:id="rId618"/>
    <p:sldId id="1717" r:id="rId619"/>
    <p:sldId id="1610" r:id="rId620"/>
    <p:sldId id="1649" r:id="rId621"/>
    <p:sldId id="1685" r:id="rId622"/>
    <p:sldId id="1687" r:id="rId623"/>
    <p:sldId id="1686" r:id="rId624"/>
    <p:sldId id="1617" r:id="rId625"/>
    <p:sldId id="1160" r:id="rId626"/>
    <p:sldId id="1701" r:id="rId627"/>
    <p:sldId id="1651" r:id="rId628"/>
    <p:sldId id="1652" r:id="rId629"/>
    <p:sldId id="1340" r:id="rId630"/>
    <p:sldId id="1352" r:id="rId631"/>
    <p:sldId id="1650" r:id="rId632"/>
    <p:sldId id="1594" r:id="rId633"/>
    <p:sldId id="1604" r:id="rId634"/>
    <p:sldId id="1643" r:id="rId635"/>
    <p:sldId id="1595" r:id="rId636"/>
    <p:sldId id="1597" r:id="rId637"/>
    <p:sldId id="1599" r:id="rId638"/>
    <p:sldId id="1596" r:id="rId639"/>
    <p:sldId id="1603" r:id="rId640"/>
    <p:sldId id="368" r:id="rId641"/>
    <p:sldId id="636" r:id="rId642"/>
    <p:sldId id="663" r:id="rId643"/>
    <p:sldId id="664" r:id="rId644"/>
    <p:sldId id="637" r:id="rId645"/>
    <p:sldId id="638" r:id="rId646"/>
    <p:sldId id="712" r:id="rId647"/>
    <p:sldId id="713" r:id="rId648"/>
    <p:sldId id="714" r:id="rId649"/>
    <p:sldId id="836" r:id="rId650"/>
    <p:sldId id="837" r:id="rId651"/>
    <p:sldId id="342" r:id="rId652"/>
    <p:sldId id="1067" r:id="rId653"/>
    <p:sldId id="1473" r:id="rId654"/>
    <p:sldId id="1343" r:id="rId655"/>
    <p:sldId id="1068" r:id="rId656"/>
    <p:sldId id="727" r:id="rId657"/>
    <p:sldId id="1512" r:id="rId658"/>
    <p:sldId id="728" r:id="rId659"/>
    <p:sldId id="1513" r:id="rId660"/>
    <p:sldId id="781" r:id="rId661"/>
    <p:sldId id="1007" r:id="rId662"/>
    <p:sldId id="730" r:id="rId663"/>
    <p:sldId id="1264" r:id="rId664"/>
    <p:sldId id="1448" r:id="rId665"/>
    <p:sldId id="1449" r:id="rId666"/>
    <p:sldId id="1450" r:id="rId667"/>
    <p:sldId id="1157" r:id="rId668"/>
    <p:sldId id="1158" r:id="rId669"/>
    <p:sldId id="775" r:id="rId670"/>
    <p:sldId id="354" r:id="rId671"/>
    <p:sldId id="735" r:id="rId672"/>
    <p:sldId id="738" r:id="rId673"/>
    <p:sldId id="774" r:id="rId674"/>
    <p:sldId id="1549" r:id="rId675"/>
    <p:sldId id="1550" r:id="rId676"/>
    <p:sldId id="737" r:id="rId677"/>
    <p:sldId id="740" r:id="rId678"/>
    <p:sldId id="683" r:id="rId679"/>
    <p:sldId id="684" r:id="rId680"/>
    <p:sldId id="682" r:id="rId681"/>
    <p:sldId id="1405" r:id="rId682"/>
    <p:sldId id="1434" r:id="rId683"/>
    <p:sldId id="1432" r:id="rId684"/>
    <p:sldId id="1385" r:id="rId685"/>
    <p:sldId id="1433" r:id="rId686"/>
    <p:sldId id="1438" r:id="rId687"/>
    <p:sldId id="1439" r:id="rId688"/>
    <p:sldId id="1440" r:id="rId689"/>
    <p:sldId id="1431" r:id="rId690"/>
    <p:sldId id="1436" r:id="rId691"/>
    <p:sldId id="968" r:id="rId692"/>
    <p:sldId id="969" r:id="rId693"/>
    <p:sldId id="609" r:id="rId694"/>
    <p:sldId id="610" r:id="rId695"/>
    <p:sldId id="703" r:id="rId696"/>
    <p:sldId id="611" r:id="rId697"/>
    <p:sldId id="612" r:id="rId698"/>
    <p:sldId id="704" r:id="rId699"/>
    <p:sldId id="613" r:id="rId700"/>
    <p:sldId id="705" r:id="rId701"/>
    <p:sldId id="614" r:id="rId702"/>
    <p:sldId id="1045" r:id="rId703"/>
    <p:sldId id="1382" r:id="rId704"/>
    <p:sldId id="1492" r:id="rId705"/>
    <p:sldId id="1723" r:id="rId706"/>
    <p:sldId id="986" r:id="rId707"/>
    <p:sldId id="427" r:id="rId708"/>
    <p:sldId id="689" r:id="rId709"/>
    <p:sldId id="731" r:id="rId710"/>
    <p:sldId id="732" r:id="rId711"/>
    <p:sldId id="758" r:id="rId712"/>
    <p:sldId id="759" r:id="rId713"/>
    <p:sldId id="1417" r:id="rId714"/>
    <p:sldId id="916" r:id="rId715"/>
    <p:sldId id="917" r:id="rId716"/>
    <p:sldId id="840" r:id="rId717"/>
    <p:sldId id="841" r:id="rId718"/>
    <p:sldId id="939" r:id="rId719"/>
    <p:sldId id="766" r:id="rId720"/>
    <p:sldId id="767" r:id="rId721"/>
    <p:sldId id="776" r:id="rId722"/>
    <p:sldId id="752" r:id="rId723"/>
    <p:sldId id="753" r:id="rId724"/>
    <p:sldId id="764" r:id="rId725"/>
    <p:sldId id="1507" r:id="rId726"/>
    <p:sldId id="765" r:id="rId727"/>
    <p:sldId id="1472" r:id="rId728"/>
    <p:sldId id="874" r:id="rId729"/>
    <p:sldId id="946" r:id="rId730"/>
    <p:sldId id="943" r:id="rId731"/>
    <p:sldId id="755" r:id="rId732"/>
    <p:sldId id="754" r:id="rId733"/>
    <p:sldId id="670" r:id="rId734"/>
    <p:sldId id="1347" r:id="rId735"/>
    <p:sldId id="777" r:id="rId736"/>
    <p:sldId id="762" r:id="rId737"/>
    <p:sldId id="763" r:id="rId738"/>
    <p:sldId id="769" r:id="rId739"/>
    <p:sldId id="1398" r:id="rId740"/>
    <p:sldId id="770" r:id="rId741"/>
    <p:sldId id="873" r:id="rId742"/>
    <p:sldId id="1527" r:id="rId743"/>
    <p:sldId id="1664" r:id="rId744"/>
    <p:sldId id="1713" r:id="rId745"/>
    <p:sldId id="1714" r:id="rId746"/>
    <p:sldId id="875" r:id="rId747"/>
    <p:sldId id="1469" r:id="rId748"/>
    <p:sldId id="1556" r:id="rId749"/>
    <p:sldId id="1412" r:id="rId750"/>
    <p:sldId id="583" r:id="rId751"/>
    <p:sldId id="584" r:id="rId752"/>
    <p:sldId id="585" r:id="rId753"/>
    <p:sldId id="1069" r:id="rId754"/>
    <p:sldId id="1442" r:id="rId755"/>
    <p:sldId id="1715" r:id="rId756"/>
    <p:sldId id="1716" r:id="rId757"/>
    <p:sldId id="952" r:id="rId758"/>
    <p:sldId id="1555" r:id="rId759"/>
    <p:sldId id="1554" r:id="rId760"/>
    <p:sldId id="1348" r:id="rId761"/>
    <p:sldId id="1524" r:id="rId762"/>
    <p:sldId id="1349" r:id="rId763"/>
    <p:sldId id="1396" r:id="rId764"/>
    <p:sldId id="1397" r:id="rId765"/>
    <p:sldId id="1350" r:id="rId766"/>
    <p:sldId id="761" r:id="rId767"/>
    <p:sldId id="1404" r:id="rId768"/>
    <p:sldId id="861" r:id="rId769"/>
    <p:sldId id="862" r:id="rId770"/>
    <p:sldId id="756" r:id="rId771"/>
    <p:sldId id="1506" r:id="rId772"/>
    <p:sldId id="771" r:id="rId773"/>
    <p:sldId id="876" r:id="rId774"/>
    <p:sldId id="1471" r:id="rId775"/>
    <p:sldId id="1393" r:id="rId776"/>
    <p:sldId id="1389" r:id="rId777"/>
    <p:sldId id="1457" r:id="rId778"/>
    <p:sldId id="1458" r:id="rId779"/>
    <p:sldId id="1459" r:id="rId780"/>
    <p:sldId id="1505" r:id="rId781"/>
    <p:sldId id="1428" r:id="rId782"/>
    <p:sldId id="1665" r:id="rId783"/>
    <p:sldId id="778" r:id="rId784"/>
    <p:sldId id="779" r:id="rId785"/>
    <p:sldId id="834" r:id="rId786"/>
    <p:sldId id="780" r:id="rId787"/>
    <p:sldId id="833" r:id="rId788"/>
    <p:sldId id="783" r:id="rId789"/>
    <p:sldId id="880" r:id="rId790"/>
    <p:sldId id="881" r:id="rId791"/>
    <p:sldId id="879" r:id="rId792"/>
    <p:sldId id="866" r:id="rId793"/>
    <p:sldId id="1341" r:id="rId794"/>
    <p:sldId id="1390" r:id="rId795"/>
    <p:sldId id="1391" r:id="rId796"/>
    <p:sldId id="878" r:id="rId797"/>
    <p:sldId id="867" r:id="rId798"/>
    <p:sldId id="868" r:id="rId799"/>
    <p:sldId id="870" r:id="rId800"/>
    <p:sldId id="1241" r:id="rId801"/>
    <p:sldId id="1411" r:id="rId802"/>
    <p:sldId id="869" r:id="rId803"/>
    <p:sldId id="1342" r:id="rId804"/>
    <p:sldId id="1367" r:id="rId805"/>
    <p:sldId id="1377" r:id="rId806"/>
    <p:sldId id="1379" r:id="rId807"/>
    <p:sldId id="1368" r:id="rId808"/>
    <p:sldId id="1369" r:id="rId809"/>
    <p:sldId id="1380" r:id="rId810"/>
    <p:sldId id="1381" r:id="rId811"/>
    <p:sldId id="1370" r:id="rId812"/>
    <p:sldId id="1371" r:id="rId813"/>
    <p:sldId id="1372" r:id="rId814"/>
    <p:sldId id="1373" r:id="rId815"/>
    <p:sldId id="1374" r:id="rId816"/>
    <p:sldId id="1375" r:id="rId817"/>
    <p:sldId id="1033" r:id="rId818"/>
    <p:sldId id="1021" r:id="rId819"/>
    <p:sldId id="1022" r:id="rId820"/>
    <p:sldId id="1023" r:id="rId821"/>
    <p:sldId id="1024" r:id="rId822"/>
    <p:sldId id="1025" r:id="rId823"/>
    <p:sldId id="1027" r:id="rId824"/>
    <p:sldId id="1028" r:id="rId825"/>
    <p:sldId id="1029" r:id="rId826"/>
    <p:sldId id="1030" r:id="rId827"/>
    <p:sldId id="1032" r:id="rId828"/>
    <p:sldId id="1031" r:id="rId829"/>
    <p:sldId id="1526" r:id="rId830"/>
    <p:sldId id="885" r:id="rId831"/>
    <p:sldId id="1074" r:id="rId832"/>
    <p:sldId id="976" r:id="rId833"/>
    <p:sldId id="933" r:id="rId834"/>
    <p:sldId id="954" r:id="rId835"/>
    <p:sldId id="788" r:id="rId836"/>
    <p:sldId id="1502" r:id="rId837"/>
    <p:sldId id="1456" r:id="rId838"/>
    <p:sldId id="1489" r:id="rId839"/>
    <p:sldId id="1503" r:id="rId840"/>
    <p:sldId id="1493" r:id="rId841"/>
    <p:sldId id="1495" r:id="rId842"/>
    <p:sldId id="1511" r:id="rId843"/>
    <p:sldId id="1504" r:id="rId844"/>
    <p:sldId id="1557" r:id="rId8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170"/>
    <a:srgbClr val="B212AA"/>
    <a:srgbClr val="6565F7"/>
    <a:srgbClr val="3939F5"/>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p:scale>
          <a:sx n="75" d="100"/>
          <a:sy n="75" d="100"/>
        </p:scale>
        <p:origin x="1022" y="144"/>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commentAuthors" Target="commentAuthor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notesMaster" Target="notesMasters/notesMaster1.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viewProps" Target="viewProps.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tableStyles" Target="tableStyle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presProps" Target="presProps.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15-10-2025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280</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282</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284</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293</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295</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359</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EA29-D79C-1315-AF1F-9BA0A4BD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9091A-86C9-4529-567E-9A5B85D04E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6BD47-0EAE-8D7A-D5AB-76BF454F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54E18-AAA8-816C-7CC5-851152718707}"/>
              </a:ext>
            </a:extLst>
          </p:cNvPr>
          <p:cNvSpPr>
            <a:spLocks noGrp="1"/>
          </p:cNvSpPr>
          <p:nvPr>
            <p:ph type="sldNum" sz="quarter" idx="10"/>
          </p:nvPr>
        </p:nvSpPr>
        <p:spPr/>
        <p:txBody>
          <a:bodyPr/>
          <a:lstStyle/>
          <a:p>
            <a:fld id="{A7AC5AE1-8B73-453E-AD5C-7AC64EE599C7}" type="slidenum">
              <a:rPr lang="en-IN" smtClean="0"/>
              <a:pPr/>
              <a:t>403</a:t>
            </a:fld>
            <a:endParaRPr lang="en-IN"/>
          </a:p>
        </p:txBody>
      </p:sp>
    </p:spTree>
    <p:extLst>
      <p:ext uri="{BB962C8B-B14F-4D97-AF65-F5344CB8AC3E}">
        <p14:creationId xmlns:p14="http://schemas.microsoft.com/office/powerpoint/2010/main" val="8571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EE6C9-ECEA-9536-3EAD-30B002944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4228A-FD40-D2B0-14BC-466349910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89FD5-D012-0CFA-6B50-4A3369AF5E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B453273-FD0B-DDC2-D3BE-01FCCC1A944C}"/>
              </a:ext>
            </a:extLst>
          </p:cNvPr>
          <p:cNvSpPr>
            <a:spLocks noGrp="1"/>
          </p:cNvSpPr>
          <p:nvPr>
            <p:ph type="sldNum" sz="quarter" idx="5"/>
          </p:nvPr>
        </p:nvSpPr>
        <p:spPr/>
        <p:txBody>
          <a:bodyPr/>
          <a:lstStyle/>
          <a:p>
            <a:fld id="{A7AC5AE1-8B73-453E-AD5C-7AC64EE599C7}" type="slidenum">
              <a:rPr lang="en-IN" smtClean="0"/>
              <a:pPr/>
              <a:t>470</a:t>
            </a:fld>
            <a:endParaRPr lang="en-IN"/>
          </a:p>
        </p:txBody>
      </p:sp>
    </p:spTree>
    <p:extLst>
      <p:ext uri="{BB962C8B-B14F-4D97-AF65-F5344CB8AC3E}">
        <p14:creationId xmlns:p14="http://schemas.microsoft.com/office/powerpoint/2010/main" val="3295610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7B0-BC18-EAEA-AA73-7571EA0B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A4910-5586-F39F-5DC5-10183CB7A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F050F-4045-9FB1-85A8-C7CE354ABF2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E3D7D5-7F3A-EF8C-E5D2-F579F367FBFA}"/>
              </a:ext>
            </a:extLst>
          </p:cNvPr>
          <p:cNvSpPr>
            <a:spLocks noGrp="1"/>
          </p:cNvSpPr>
          <p:nvPr>
            <p:ph type="sldNum" sz="quarter" idx="5"/>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264816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552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604</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606</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607</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613</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765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10/15/2025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10/15/2025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2" Type="http://schemas.openxmlformats.org/officeDocument/2006/relationships/image" Target="../media/image205.gif"/><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4037708333"/>
              </p:ext>
            </p:extLst>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kumimoji="0" lang="en-US" sz="1800" kern="1200" dirty="0">
                          <a:solidFill>
                            <a:srgbClr val="C00000"/>
                          </a:solidFill>
                          <a:effectLst/>
                          <a:latin typeface="Arial" panose="020B0604020202020204" pitchFamily="34" charset="0"/>
                          <a:ea typeface="+mn-ea"/>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C00000"/>
                          </a:solidFill>
                          <a:effectLst/>
                          <a:latin typeface="Arial" panose="020B0604020202020204" pitchFamily="34" charset="0"/>
                          <a:ea typeface="+mn-ea"/>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kumimoji="0" lang="en-US" sz="1800" kern="1200" dirty="0">
                          <a:solidFill>
                            <a:srgbClr val="00B0F0"/>
                          </a:solidFill>
                          <a:effectLst/>
                          <a:latin typeface="Arial" panose="020B0604020202020204" pitchFamily="34" charset="0"/>
                          <a:ea typeface="+mn-ea"/>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kumimoji="0" lang="en-US" sz="1800" kern="1200" dirty="0">
                          <a:solidFill>
                            <a:srgbClr val="222222"/>
                          </a:solidFill>
                          <a:effectLst/>
                          <a:latin typeface="Arial" panose="020B0604020202020204" pitchFamily="34" charset="0"/>
                          <a:ea typeface="+mn-ea"/>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with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3661-2EDF-07C2-60BC-18002553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4EC199-EA87-8644-C8CE-882389D75291}"/>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JSON object</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674A6FC-32D6-54AB-7B04-BF92332F500D}"/>
              </a:ext>
            </a:extLst>
          </p:cNvPr>
          <p:cNvSpPr txBox="1"/>
          <p:nvPr/>
        </p:nvSpPr>
        <p:spPr>
          <a:xfrm>
            <a:off x="335360" y="1607889"/>
            <a:ext cx="1144927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auto_increment,      </a:t>
            </a:r>
          </a:p>
          <a:p>
            <a:r>
              <a:rPr lang="en-IN" dirty="0">
                <a:latin typeface="Liberation Mono"/>
              </a:rPr>
              <a:t>       document </a:t>
            </a:r>
            <a:r>
              <a:rPr lang="en-IN" dirty="0">
                <a:solidFill>
                  <a:srgbClr val="834689"/>
                </a:solidFill>
                <a:latin typeface="Liberation Mono"/>
                <a:cs typeface="Arial" panose="020B0604020202020204" pitchFamily="34" charset="0"/>
              </a:rPr>
              <a:t>JSON</a:t>
            </a:r>
            <a:r>
              <a:rPr lang="en-IN" dirty="0">
                <a:latin typeface="Liberation Mono"/>
              </a:rPr>
              <a:t>,</a:t>
            </a:r>
          </a:p>
          <a:p>
            <a:r>
              <a:rPr lang="en-IN" dirty="0"/>
              <a:t>      brand </a:t>
            </a:r>
            <a:r>
              <a:rPr lang="en-IN" dirty="0">
                <a:solidFill>
                  <a:srgbClr val="834689"/>
                </a:solidFill>
                <a:latin typeface="Liberation Mono"/>
                <a:cs typeface="Arial" panose="020B0604020202020204" pitchFamily="34" charset="0"/>
              </a:rPr>
              <a:t>VARCHAR</a:t>
            </a:r>
            <a:r>
              <a:rPr lang="en-IN" dirty="0"/>
              <a:t>(10),</a:t>
            </a:r>
            <a:endParaRPr lang="en-IN" dirty="0">
              <a:latin typeface="Liberation Mono"/>
            </a:endParaRPr>
          </a:p>
          <a:p>
            <a:r>
              <a:rPr lang="en-IN" dirty="0">
                <a:latin typeface="Liberation Mono"/>
              </a:rPr>
              <a:t>       total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.rate’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rPr>
              <a:t>document</a:t>
            </a:r>
            <a:r>
              <a:rPr lang="en-IN" dirty="0">
                <a:solidFill>
                  <a:srgbClr val="39AE0A"/>
                </a:solidFill>
                <a:latin typeface="Liberation Mono"/>
              </a:rPr>
              <a:t>-&gt;&gt;</a:t>
            </a:r>
            <a:r>
              <a:rPr lang="en-IN" dirty="0">
                <a:latin typeface="Liberation Mono"/>
              </a:rPr>
              <a:t>'</a:t>
            </a:r>
            <a:r>
              <a:rPr lang="en-IN" dirty="0">
                <a:solidFill>
                  <a:srgbClr val="DD4A68"/>
                </a:solidFill>
                <a:latin typeface="Liberation Mono"/>
              </a:rPr>
              <a:t>$</a:t>
            </a:r>
            <a:r>
              <a:rPr lang="en-IN" dirty="0">
                <a:latin typeface="Liberation Mono"/>
              </a:rPr>
              <a:t>.qty'));</a:t>
            </a:r>
          </a:p>
        </p:txBody>
      </p:sp>
      <p:sp>
        <p:nvSpPr>
          <p:cNvPr id="6" name="Rectangle 5">
            <a:extLst>
              <a:ext uri="{FF2B5EF4-FFF2-40B4-BE49-F238E27FC236}">
                <a16:creationId xmlns:a16="http://schemas.microsoft.com/office/drawing/2014/main" id="{1918D370-9CC3-B626-8F04-88E019285F2A}"/>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7D2170"/>
                </a:solidFill>
                <a:latin typeface="Arial" panose="020B0604020202020204" pitchFamily="34" charset="0"/>
                <a:cs typeface="Arial" panose="020B0604020202020204" pitchFamily="34" charset="0"/>
              </a:rPr>
              <a:t>JSON</a:t>
            </a:r>
            <a:r>
              <a:rPr lang="en-IN" dirty="0">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709CB5D-B857-7199-DE5E-A1BF837C5E85}"/>
              </a:ext>
            </a:extLst>
          </p:cNvPr>
          <p:cNvSpPr txBox="1"/>
          <p:nvPr/>
        </p:nvSpPr>
        <p:spPr>
          <a:xfrm>
            <a:off x="335360" y="3573016"/>
            <a:ext cx="11521280" cy="83099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(id, document, brand) </a:t>
            </a:r>
            <a:r>
              <a:rPr lang="en-US" dirty="0">
                <a:solidFill>
                  <a:srgbClr val="0077AA"/>
                </a:solidFill>
                <a:latin typeface="Liberation Mono"/>
              </a:rPr>
              <a:t>VALUES</a:t>
            </a:r>
            <a:r>
              <a:rPr lang="en-US" dirty="0">
                <a:latin typeface="Liberation Mono"/>
              </a:rPr>
              <a:t> (</a:t>
            </a:r>
            <a:r>
              <a:rPr lang="en-US" dirty="0">
                <a:solidFill>
                  <a:srgbClr val="990055"/>
                </a:solidFill>
                <a:latin typeface="Liberation Mono"/>
              </a:rPr>
              <a:t>1001</a:t>
            </a:r>
            <a:r>
              <a:rPr lang="en-US"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50</a:t>
            </a:r>
            <a:r>
              <a:rPr lang="en-IN" dirty="0">
                <a:latin typeface="Liberation Mono"/>
              </a:rPr>
              <a:t>, </a:t>
            </a:r>
            <a:r>
              <a:rPr lang="en-IN" dirty="0">
                <a:solidFill>
                  <a:srgbClr val="669900"/>
                </a:solidFill>
                <a:latin typeface="Liberation Mono"/>
              </a:rPr>
              <a:t>"qty"</a:t>
            </a:r>
            <a:r>
              <a:rPr lang="en-IN" dirty="0">
                <a:latin typeface="Liberation Mono"/>
              </a:rPr>
              <a:t>, </a:t>
            </a:r>
            <a:r>
              <a:rPr lang="en-IN" dirty="0">
                <a:solidFill>
                  <a:srgbClr val="990055"/>
                </a:solidFill>
                <a:latin typeface="Liberation Mono"/>
              </a:rPr>
              <a:t>9</a:t>
            </a:r>
            <a:r>
              <a:rPr lang="en-IN" dirty="0">
                <a:latin typeface="Liberation Mono"/>
              </a:rPr>
              <a:t>)</a:t>
            </a:r>
            <a:r>
              <a:rPr lang="en-US" dirty="0">
                <a:latin typeface="Liberation Mono"/>
              </a:rPr>
              <a:t>, </a:t>
            </a:r>
            <a:r>
              <a:rPr lang="en-US" dirty="0">
                <a:solidFill>
                  <a:srgbClr val="669900"/>
                </a:solidFill>
                <a:latin typeface="Liberation Mono"/>
              </a:rPr>
              <a:t>'</a:t>
            </a:r>
            <a:r>
              <a:rPr lang="en-US" dirty="0" err="1">
                <a:solidFill>
                  <a:srgbClr val="669900"/>
                </a:solidFill>
                <a:latin typeface="Liberation Mono"/>
              </a:rPr>
              <a:t>amul</a:t>
            </a:r>
            <a:r>
              <a:rPr lang="en-US" dirty="0">
                <a:solidFill>
                  <a:srgbClr val="669900"/>
                </a:solidFill>
                <a:latin typeface="Liberation Mono"/>
              </a:rPr>
              <a:t>’</a:t>
            </a:r>
            <a:r>
              <a:rPr lang="en-US" dirty="0">
                <a:latin typeface="Liberation Mono"/>
              </a:rPr>
              <a:t>);</a:t>
            </a:r>
          </a:p>
          <a:p>
            <a:pPr marL="285750" indent="-285750">
              <a:buFont typeface="Arial" panose="020B0604020202020204" pitchFamily="34" charset="0"/>
              <a:buChar char="•"/>
            </a:pPr>
            <a:endParaRPr lang="en-IN" sz="12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product </a:t>
            </a:r>
            <a:r>
              <a:rPr lang="en-IN" dirty="0">
                <a:solidFill>
                  <a:srgbClr val="0077AA"/>
                </a:solidFill>
                <a:latin typeface="Liberation Mono"/>
              </a:rPr>
              <a:t>SET</a:t>
            </a:r>
            <a:r>
              <a:rPr lang="en-IN" dirty="0">
                <a:latin typeface="Liberation Mono"/>
              </a:rPr>
              <a:t> document </a:t>
            </a:r>
            <a:r>
              <a:rPr lang="en-IN" dirty="0">
                <a:solidFill>
                  <a:srgbClr val="A67F59"/>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JSON_SET</a:t>
            </a:r>
            <a:r>
              <a:rPr lang="en-IN" dirty="0">
                <a:latin typeface="Liberation Mono"/>
              </a:rPr>
              <a:t>(document, '</a:t>
            </a:r>
            <a:r>
              <a:rPr lang="en-IN" dirty="0">
                <a:solidFill>
                  <a:srgbClr val="DD4A68"/>
                </a:solidFill>
                <a:latin typeface="Liberation Mono"/>
              </a:rPr>
              <a:t>$</a:t>
            </a:r>
            <a:r>
              <a:rPr lang="en-IN" dirty="0">
                <a:latin typeface="Liberation Mono"/>
              </a:rPr>
              <a:t>.qty', </a:t>
            </a:r>
            <a:r>
              <a:rPr lang="en-IN" dirty="0">
                <a:solidFill>
                  <a:srgbClr val="990055"/>
                </a:solidFill>
                <a:latin typeface="Liberation Mono"/>
              </a:rPr>
              <a:t>100</a:t>
            </a:r>
            <a:r>
              <a:rPr lang="en-IN" dirty="0">
                <a:latin typeface="Liberation Mono"/>
              </a:rPr>
              <a:t>)  </a:t>
            </a:r>
            <a:r>
              <a:rPr lang="en-IN" dirty="0">
                <a:solidFill>
                  <a:srgbClr val="0077AA"/>
                </a:solidFill>
                <a:latin typeface="Liberation Mono"/>
              </a:rPr>
              <a:t>WHERE</a:t>
            </a:r>
            <a:r>
              <a:rPr lang="en-IN" dirty="0">
                <a:latin typeface="Liberation Mono"/>
              </a:rPr>
              <a:t> id</a:t>
            </a:r>
            <a:r>
              <a:rPr lang="en-IN" dirty="0">
                <a:solidFill>
                  <a:srgbClr val="A67F59"/>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rPr>
              <a:t>;</a:t>
            </a:r>
          </a:p>
        </p:txBody>
      </p:sp>
      <p:sp>
        <p:nvSpPr>
          <p:cNvPr id="10" name="Rectangle 9">
            <a:extLst>
              <a:ext uri="{FF2B5EF4-FFF2-40B4-BE49-F238E27FC236}">
                <a16:creationId xmlns:a16="http://schemas.microsoft.com/office/drawing/2014/main" id="{56463E9F-BB65-E38A-05D0-845B832AD666}"/>
              </a:ext>
            </a:extLst>
          </p:cNvPr>
          <p:cNvSpPr/>
          <p:nvPr/>
        </p:nvSpPr>
        <p:spPr>
          <a:xfrm>
            <a:off x="353361" y="5877272"/>
            <a:ext cx="11431270" cy="76944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t>MySQL doesn’t allow you to insert a value into </a:t>
            </a:r>
            <a:r>
              <a:rPr lang="en-IN" dirty="0">
                <a:solidFill>
                  <a:srgbClr val="0077AA"/>
                </a:solidFill>
                <a:latin typeface="Liberation Mono"/>
                <a:cs typeface="Arial" panose="020B0604020202020204" pitchFamily="34" charset="0"/>
              </a:rPr>
              <a:t>GENERATED column</a:t>
            </a:r>
            <a:r>
              <a:rPr lang="en-US" dirty="0"/>
              <a:t> — not even </a:t>
            </a:r>
            <a:r>
              <a:rPr lang="en-US" dirty="0">
                <a:latin typeface="Courier New" panose="02070309020205020404" pitchFamily="49" charset="0"/>
              </a:rPr>
              <a:t>DEFAULT</a:t>
            </a:r>
            <a:endParaRPr lang="en-IN" dirty="0"/>
          </a:p>
        </p:txBody>
      </p:sp>
    </p:spTree>
    <p:extLst>
      <p:ext uri="{BB962C8B-B14F-4D97-AF65-F5344CB8AC3E}">
        <p14:creationId xmlns:p14="http://schemas.microsoft.com/office/powerpoint/2010/main" val="17342870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91344"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3863752" y="2320164"/>
            <a:ext cx="36004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191344" y="4566027"/>
            <a:ext cx="54006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7824192" y="2312705"/>
            <a:ext cx="351176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4941168"/>
            <a:ext cx="11593288" cy="156966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all constraints (PRIMARY KEY, UNIQUE, DEFAULT, etc.).</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create generated column in temporary table. </a:t>
            </a:r>
          </a:p>
        </p:txBody>
      </p:sp>
    </p:spTree>
    <p:extLst>
      <p:ext uri="{BB962C8B-B14F-4D97-AF65-F5344CB8AC3E}">
        <p14:creationId xmlns:p14="http://schemas.microsoft.com/office/powerpoint/2010/main" val="4393645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08129610"/>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D6EC-4E6F-01F3-8139-C6E6A2AAA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219DD-7309-43B8-0EC4-AF0B7CC1E93C}"/>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JSON_OBJECT</a:t>
            </a:r>
          </a:p>
        </p:txBody>
      </p:sp>
      <p:sp>
        <p:nvSpPr>
          <p:cNvPr id="7" name="Rectangle 6">
            <a:extLst>
              <a:ext uri="{FF2B5EF4-FFF2-40B4-BE49-F238E27FC236}">
                <a16:creationId xmlns:a16="http://schemas.microsoft.com/office/drawing/2014/main" id="{24DC3AA6-100B-3245-5EB4-94B1D12933A6}"/>
              </a:ext>
            </a:extLst>
          </p:cNvPr>
          <p:cNvSpPr/>
          <p:nvPr/>
        </p:nvSpPr>
        <p:spPr>
          <a:xfrm>
            <a:off x="3244857" y="3212976"/>
            <a:ext cx="5544616" cy="369332"/>
          </a:xfrm>
          <a:prstGeom prst="rect">
            <a:avLst/>
          </a:prstGeom>
          <a:solidFill>
            <a:schemeClr val="bg1"/>
          </a:solidFill>
        </p:spPr>
        <p:txBody>
          <a:bodyPr wrap="square">
            <a:spAutoFit/>
          </a:bodyPr>
          <a:lstStyle/>
          <a:p>
            <a:r>
              <a:rPr lang="en-US" dirty="0">
                <a:latin typeface="Palatino Linotype" panose="02040502050505030304" pitchFamily="18" charset="0"/>
              </a:rPr>
              <a:t>It creates a JSON object from a list of key–value pairs</a:t>
            </a:r>
            <a:endParaRPr lang="en-IN" dirty="0">
              <a:latin typeface="Palatino Linotype" panose="02040502050505030304" pitchFamily="18" charset="0"/>
            </a:endParaRPr>
          </a:p>
        </p:txBody>
      </p:sp>
    </p:spTree>
    <p:extLst>
      <p:ext uri="{BB962C8B-B14F-4D97-AF65-F5344CB8AC3E}">
        <p14:creationId xmlns:p14="http://schemas.microsoft.com/office/powerpoint/2010/main" val="60100738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6B1B8-9145-6ADB-7935-09C78A1223FB}"/>
              </a:ext>
            </a:extLst>
          </p:cNvPr>
          <p:cNvSpPr txBox="1"/>
          <p:nvPr/>
        </p:nvSpPr>
        <p:spPr>
          <a:xfrm>
            <a:off x="290449" y="980728"/>
            <a:ext cx="11566191" cy="400110"/>
          </a:xfrm>
          <a:prstGeom prst="rect">
            <a:avLst/>
          </a:prstGeom>
          <a:noFill/>
        </p:spPr>
        <p:txBody>
          <a:bodyPr wrap="square">
            <a:spAutoFit/>
          </a:bodyPr>
          <a:lstStyle/>
          <a:p>
            <a:r>
              <a:rPr lang="en-US" sz="2000" dirty="0">
                <a:solidFill>
                  <a:srgbClr val="DD4A68"/>
                </a:solidFill>
                <a:latin typeface="Liberation Mono"/>
              </a:rPr>
              <a:t>JSON_OBJECT</a:t>
            </a:r>
            <a:r>
              <a:rPr lang="en-IN" sz="2000" dirty="0">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r>
              <a:rPr lang="en-US" sz="2000" dirty="0">
                <a:solidFill>
                  <a:srgbClr val="DD4A68"/>
                </a:solidFill>
                <a:latin typeface="Liberation Mono"/>
              </a:rPr>
              <a:t>  </a:t>
            </a:r>
            <a:r>
              <a:rPr lang="en-US" sz="2000" b="1" dirty="0">
                <a:latin typeface="Liberation Mono"/>
              </a:rPr>
              <a:t>. . .</a:t>
            </a:r>
            <a:r>
              <a:rPr lang="en-US" sz="2000" dirty="0">
                <a:solidFill>
                  <a:srgbClr val="669900"/>
                </a:solidFill>
                <a:latin typeface="Liberation Mono"/>
              </a:rPr>
              <a:t> </a:t>
            </a:r>
            <a:r>
              <a:rPr lang="en-US" sz="2000" dirty="0">
                <a:latin typeface="Liberation Mono"/>
              </a:rPr>
              <a:t>)</a:t>
            </a:r>
            <a:endParaRPr lang="en-IN" sz="2000" dirty="0">
              <a:latin typeface="Liberation Mono"/>
            </a:endParaRPr>
          </a:p>
        </p:txBody>
      </p:sp>
      <p:sp>
        <p:nvSpPr>
          <p:cNvPr id="4" name="Rectangle 3">
            <a:extLst>
              <a:ext uri="{FF2B5EF4-FFF2-40B4-BE49-F238E27FC236}">
                <a16:creationId xmlns:a16="http://schemas.microsoft.com/office/drawing/2014/main" id="{15F887AA-4D64-B5DE-BA6D-5EAE4AAA518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select</a:t>
            </a:r>
          </a:p>
        </p:txBody>
      </p:sp>
      <p:sp>
        <p:nvSpPr>
          <p:cNvPr id="5" name="TextBox 4">
            <a:extLst>
              <a:ext uri="{FF2B5EF4-FFF2-40B4-BE49-F238E27FC236}">
                <a16:creationId xmlns:a16="http://schemas.microsoft.com/office/drawing/2014/main" id="{DBA9633C-0518-AC14-D034-B7F9A33C46B0}"/>
              </a:ext>
            </a:extLst>
          </p:cNvPr>
          <p:cNvSpPr txBox="1"/>
          <p:nvPr/>
        </p:nvSpPr>
        <p:spPr>
          <a:xfrm>
            <a:off x="290449" y="2020778"/>
            <a:ext cx="8397840" cy="400110"/>
          </a:xfrm>
          <a:prstGeom prst="rect">
            <a:avLst/>
          </a:prstGeom>
          <a:noFill/>
        </p:spPr>
        <p:txBody>
          <a:bodyPr wrap="square">
            <a:spAutoFit/>
          </a:bodyPr>
          <a:lstStyle/>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a:t>
            </a:r>
            <a:r>
              <a:rPr lang="en-IN" sz="2000" dirty="0">
                <a:latin typeface="Liberation Mono"/>
              </a:rPr>
              <a:t>value1</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latin typeface="Liberation Mono"/>
              </a:rPr>
              <a:t>value2</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8" name="TextBox 7">
            <a:extLst>
              <a:ext uri="{FF2B5EF4-FFF2-40B4-BE49-F238E27FC236}">
                <a16:creationId xmlns:a16="http://schemas.microsoft.com/office/drawing/2014/main" id="{848FE751-3A67-2333-C590-DF4883945DB6}"/>
              </a:ext>
            </a:extLst>
          </p:cNvPr>
          <p:cNvSpPr txBox="1"/>
          <p:nvPr/>
        </p:nvSpPr>
        <p:spPr>
          <a:xfrm>
            <a:off x="290448" y="1444714"/>
            <a:ext cx="528531" cy="400110"/>
          </a:xfrm>
          <a:prstGeom prst="rect">
            <a:avLst/>
          </a:prstGeom>
          <a:noFill/>
        </p:spPr>
        <p:txBody>
          <a:bodyPr wrap="square">
            <a:spAutoFit/>
          </a:bodyPr>
          <a:lstStyle/>
          <a:p>
            <a:r>
              <a:rPr lang="en-IN" sz="2000" dirty="0">
                <a:solidFill>
                  <a:srgbClr val="B212AA"/>
                </a:solidFill>
                <a:latin typeface="Liberation Mono"/>
              </a:rPr>
              <a:t>OR</a:t>
            </a:r>
            <a:endParaRPr lang="en-IN" sz="2000" dirty="0">
              <a:solidFill>
                <a:srgbClr val="B212AA"/>
              </a:solidFill>
            </a:endParaRPr>
          </a:p>
        </p:txBody>
      </p:sp>
      <p:sp>
        <p:nvSpPr>
          <p:cNvPr id="9" name="TextBox 8">
            <a:extLst>
              <a:ext uri="{FF2B5EF4-FFF2-40B4-BE49-F238E27FC236}">
                <a16:creationId xmlns:a16="http://schemas.microsoft.com/office/drawing/2014/main" id="{EAC14698-B146-AC5B-47DD-8B13B8536404}"/>
              </a:ext>
            </a:extLst>
          </p:cNvPr>
          <p:cNvSpPr txBox="1"/>
          <p:nvPr/>
        </p:nvSpPr>
        <p:spPr>
          <a:xfrm>
            <a:off x="191344" y="2789925"/>
            <a:ext cx="1180931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US"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 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'orderID'</a:t>
            </a:r>
            <a:r>
              <a:rPr lang="en-IN" dirty="0">
                <a:latin typeface="Liberation Mono"/>
              </a:rPr>
              <a:t>,</a:t>
            </a:r>
            <a:r>
              <a:rPr lang="en-IN" dirty="0">
                <a:solidFill>
                  <a:srgbClr val="669900"/>
                </a:solidFill>
                <a:latin typeface="Liberation Mono"/>
              </a:rPr>
              <a:t> </a:t>
            </a:r>
            <a:r>
              <a:rPr lang="en-IN" dirty="0">
                <a:latin typeface="Liberation Mono"/>
              </a:rPr>
              <a:t>onum, </a:t>
            </a:r>
            <a:r>
              <a:rPr lang="en-IN" dirty="0">
                <a:solidFill>
                  <a:srgbClr val="669900"/>
                </a:solidFill>
                <a:latin typeface="Liberation Mono"/>
              </a:rPr>
              <a:t>'orderDate'</a:t>
            </a:r>
            <a:r>
              <a:rPr lang="en-IN" dirty="0">
                <a:latin typeface="Liberation Mono"/>
              </a:rPr>
              <a:t>, </a:t>
            </a:r>
            <a:r>
              <a:rPr lang="en-IN" dirty="0">
                <a:solidFill>
                  <a:srgbClr val="3F6971"/>
                </a:solidFill>
                <a:latin typeface="Liberation Mono"/>
              </a:rPr>
              <a:t>DATE_FORMAT</a:t>
            </a:r>
            <a:r>
              <a:rPr lang="en-IN" dirty="0">
                <a:latin typeface="Liberation Mono"/>
              </a:rPr>
              <a:t>(odate, </a:t>
            </a:r>
            <a:r>
              <a:rPr lang="en-IN" dirty="0">
                <a:solidFill>
                  <a:srgbClr val="669900"/>
                </a:solidFill>
                <a:latin typeface="Liberation Mono"/>
              </a:rPr>
              <a:t>'%Y-%m-%d %h:%m:%s'</a:t>
            </a:r>
            <a:r>
              <a:rPr lang="en-IN" dirty="0">
                <a:latin typeface="Liberation Mono"/>
              </a:rPr>
              <a:t>), </a:t>
            </a:r>
            <a:r>
              <a:rPr lang="en-IN" dirty="0">
                <a:solidFill>
                  <a:srgbClr val="669900"/>
                </a:solidFill>
                <a:latin typeface="Liberation Mono"/>
              </a:rPr>
              <a:t>'customerID'</a:t>
            </a:r>
            <a:r>
              <a:rPr lang="en-IN" dirty="0">
                <a:latin typeface="Liberation Mono"/>
              </a:rPr>
              <a:t>, cnum, </a:t>
            </a:r>
            <a:r>
              <a:rPr lang="en-IN" dirty="0">
                <a:solidFill>
                  <a:srgbClr val="669900"/>
                </a:solidFill>
                <a:latin typeface="Liberation Mono"/>
              </a:rPr>
              <a:t>'Type'</a:t>
            </a:r>
            <a:r>
              <a:rPr lang="en-IN" dirty="0">
                <a:latin typeface="Liberation Mono"/>
              </a:rPr>
              <a:t>, type, </a:t>
            </a:r>
            <a:r>
              <a:rPr lang="en-IN" dirty="0">
                <a:solidFill>
                  <a:srgbClr val="669900"/>
                </a:solidFill>
                <a:latin typeface="Liberation Mono"/>
              </a:rPr>
              <a:t>'paymentType'</a:t>
            </a:r>
            <a:r>
              <a:rPr lang="en-IN" dirty="0">
                <a:latin typeface="Liberation Mono"/>
              </a:rPr>
              <a:t>,  paymentType, </a:t>
            </a:r>
            <a:r>
              <a:rPr lang="en-IN" dirty="0">
                <a:solidFill>
                  <a:srgbClr val="669900"/>
                </a:solidFill>
                <a:latin typeface="Liberation Mono"/>
              </a:rPr>
              <a:t>'amount'</a:t>
            </a:r>
            <a:r>
              <a:rPr lang="en-IN" dirty="0">
                <a:latin typeface="Liberation Mono"/>
              </a:rPr>
              <a:t>, </a:t>
            </a:r>
            <a:r>
              <a:rPr lang="en-IN" dirty="0">
                <a:solidFill>
                  <a:srgbClr val="DD4A68"/>
                </a:solidFill>
                <a:latin typeface="Liberation Mono"/>
              </a:rPr>
              <a:t>ROUND</a:t>
            </a:r>
            <a:r>
              <a:rPr lang="en-IN" dirty="0">
                <a:latin typeface="Liberation Mono"/>
              </a:rPr>
              <a:t>(amt, </a:t>
            </a:r>
            <a:r>
              <a:rPr lang="en-IN" dirty="0">
                <a:solidFill>
                  <a:srgbClr val="990055"/>
                </a:solidFill>
                <a:latin typeface="Liberation Mono"/>
              </a:rPr>
              <a:t>2</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JSON_ARRAY</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9406738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129-DB65-6CF7-AC8A-9B6E3B6B9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D41C1D-607E-F5D3-DD34-6E348E71C0B8}"/>
              </a:ext>
            </a:extLst>
          </p:cNvPr>
          <p:cNvSpPr txBox="1"/>
          <p:nvPr/>
        </p:nvSpPr>
        <p:spPr>
          <a:xfrm>
            <a:off x="290449" y="1444714"/>
            <a:ext cx="11566191" cy="707886"/>
          </a:xfrm>
          <a:prstGeom prst="rect">
            <a:avLst/>
          </a:prstGeom>
          <a:noFill/>
        </p:spPr>
        <p:txBody>
          <a:bodyPr wrap="square">
            <a:spAutoFit/>
          </a:bodyPr>
          <a:lstStyle/>
          <a:p>
            <a:r>
              <a:rPr lang="en-US" sz="2000" dirty="0">
                <a:solidFill>
                  <a:srgbClr val="0077AA"/>
                </a:solidFill>
                <a:latin typeface="Liberation Mono"/>
              </a:rPr>
              <a:t>INSERT</a:t>
            </a:r>
            <a:r>
              <a:rPr lang="en-US" sz="2000" dirty="0">
                <a:solidFill>
                  <a:schemeClr val="tx2"/>
                </a:solidFill>
                <a:latin typeface="Liberation Mono"/>
              </a:rPr>
              <a:t> [</a:t>
            </a:r>
            <a:r>
              <a:rPr lang="en-US" sz="2000" dirty="0">
                <a:solidFill>
                  <a:srgbClr val="0077AA"/>
                </a:solidFill>
                <a:latin typeface="Liberation Mono"/>
              </a:rPr>
              <a:t>INTO</a:t>
            </a:r>
            <a:r>
              <a:rPr lang="en-US" sz="2000" dirty="0">
                <a:solidFill>
                  <a:schemeClr val="tx2"/>
                </a:solidFill>
                <a:latin typeface="Liberation Mono"/>
              </a:rPr>
              <a:t>] </a:t>
            </a:r>
            <a:r>
              <a:rPr lang="en-IN" sz="2000" dirty="0">
                <a:latin typeface="Liberation Mono"/>
              </a:rPr>
              <a:t>tbl_name</a:t>
            </a:r>
            <a:r>
              <a:rPr lang="en-US" sz="2000" dirty="0">
                <a:solidFill>
                  <a:schemeClr val="tx2"/>
                </a:solidFill>
                <a:latin typeface="Liberation Mono"/>
              </a:rPr>
              <a:t> (</a:t>
            </a:r>
            <a:r>
              <a:rPr lang="en-US" sz="2000" i="1" dirty="0">
                <a:solidFill>
                  <a:schemeClr val="tx2"/>
                </a:solidFill>
                <a:latin typeface="Liberation Mono"/>
              </a:rPr>
              <a:t>json_column</a:t>
            </a:r>
            <a:r>
              <a:rPr lang="en-US" sz="2000" dirty="0">
                <a:solidFill>
                  <a:schemeClr val="tx2"/>
                </a:solidFill>
                <a:latin typeface="Liberation Mono"/>
              </a:rPr>
              <a:t>) </a:t>
            </a:r>
            <a:r>
              <a:rPr lang="en-US" sz="2000" dirty="0">
                <a:solidFill>
                  <a:srgbClr val="0077AA"/>
                </a:solidFill>
                <a:latin typeface="Liberation Mono"/>
              </a:rPr>
              <a:t>VALUES</a:t>
            </a:r>
            <a:r>
              <a:rPr lang="en-US" sz="2000" dirty="0">
                <a:solidFill>
                  <a:schemeClr val="tx2"/>
                </a:solidFill>
                <a:latin typeface="Liberation Mono"/>
              </a:rPr>
              <a:t> (</a:t>
            </a:r>
            <a:r>
              <a:rPr lang="en-US" sz="2000" dirty="0">
                <a:solidFill>
                  <a:srgbClr val="DD4A68"/>
                </a:solidFill>
                <a:latin typeface="Liberation Mono"/>
              </a:rPr>
              <a:t>JSON_OBJECT</a:t>
            </a:r>
            <a:r>
              <a:rPr lang="sv-SE" sz="2000" dirty="0">
                <a:solidFill>
                  <a:schemeClr val="tx2"/>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IN" sz="2000" dirty="0">
                <a:latin typeface="Liberation Mono"/>
              </a:rPr>
              <a:t>, value1,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IN" sz="2000" dirty="0">
                <a:latin typeface="Liberation Mono"/>
              </a:rPr>
              <a:t>, value2 , </a:t>
            </a:r>
            <a:r>
              <a:rPr lang="en-IN" sz="2000" dirty="0">
                <a:solidFill>
                  <a:srgbClr val="669900"/>
                </a:solidFill>
                <a:latin typeface="Liberation Mono"/>
              </a:rPr>
              <a:t>"</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 value3,</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latin typeface="Liberation Mono"/>
              </a:rPr>
              <a:t>(</a:t>
            </a:r>
            <a:r>
              <a:rPr lang="en-IN" sz="2000" dirty="0">
                <a:latin typeface="Liberation Mono"/>
              </a:rPr>
              <a:t>"value1"</a:t>
            </a:r>
            <a:r>
              <a:rPr lang="en-US" sz="2000" dirty="0">
                <a:latin typeface="Liberation Mono"/>
              </a:rPr>
              <a:t>, </a:t>
            </a:r>
            <a:r>
              <a:rPr lang="en-IN" sz="2000" dirty="0">
                <a:latin typeface="Liberation Mono"/>
              </a:rPr>
              <a:t>"value2"</a:t>
            </a:r>
            <a:r>
              <a:rPr lang="en-US" sz="2000" dirty="0">
                <a:latin typeface="Liberation Mono"/>
              </a:rPr>
              <a:t> , </a:t>
            </a:r>
            <a:r>
              <a:rPr lang="en-IN" sz="2000" dirty="0">
                <a:solidFill>
                  <a:srgbClr val="669900"/>
                </a:solidFill>
                <a:latin typeface="Liberation Mono"/>
              </a:rPr>
              <a:t> </a:t>
            </a:r>
            <a:r>
              <a:rPr lang="en-US" sz="2000" b="1" dirty="0">
                <a:latin typeface="Liberation Mono"/>
              </a:rPr>
              <a:t>. . .</a:t>
            </a:r>
            <a:r>
              <a:rPr lang="en-US" sz="2000" dirty="0">
                <a:latin typeface="Liberation Mono"/>
              </a:rPr>
              <a:t> ) </a:t>
            </a:r>
            <a:endParaRPr lang="en-IN" sz="2000" dirty="0">
              <a:latin typeface="Liberation Mono"/>
            </a:endParaRPr>
          </a:p>
        </p:txBody>
      </p:sp>
      <p:sp>
        <p:nvSpPr>
          <p:cNvPr id="4" name="Rectangle 3">
            <a:extLst>
              <a:ext uri="{FF2B5EF4-FFF2-40B4-BE49-F238E27FC236}">
                <a16:creationId xmlns:a16="http://schemas.microsoft.com/office/drawing/2014/main" id="{F158E595-167F-2EB3-9778-A1E0A08D58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JSON_OBJECT with insert</a:t>
            </a:r>
          </a:p>
        </p:txBody>
      </p:sp>
      <p:sp>
        <p:nvSpPr>
          <p:cNvPr id="11" name="Rectangle 10">
            <a:extLst>
              <a:ext uri="{FF2B5EF4-FFF2-40B4-BE49-F238E27FC236}">
                <a16:creationId xmlns:a16="http://schemas.microsoft.com/office/drawing/2014/main" id="{6BA28449-5D2F-C5C8-1243-9799BE1707AB}"/>
              </a:ext>
            </a:extLst>
          </p:cNvPr>
          <p:cNvSpPr/>
          <p:nvPr/>
        </p:nvSpPr>
        <p:spPr>
          <a:xfrm>
            <a:off x="263352" y="838201"/>
            <a:ext cx="1166529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
        <p:nvSpPr>
          <p:cNvPr id="13" name="TextBox 12">
            <a:extLst>
              <a:ext uri="{FF2B5EF4-FFF2-40B4-BE49-F238E27FC236}">
                <a16:creationId xmlns:a16="http://schemas.microsoft.com/office/drawing/2014/main" id="{33A48B18-3337-B5C2-2D35-DC805F596D18}"/>
              </a:ext>
            </a:extLst>
          </p:cNvPr>
          <p:cNvSpPr txBox="1"/>
          <p:nvPr/>
        </p:nvSpPr>
        <p:spPr>
          <a:xfrm>
            <a:off x="305832" y="2967335"/>
            <a:ext cx="11406791"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1001</a:t>
            </a:r>
            <a:r>
              <a:rPr lang="en-IN" dirty="0">
                <a:latin typeface="Liberation Mono"/>
              </a:rPr>
              <a:t>, </a:t>
            </a:r>
            <a:r>
              <a:rPr lang="en-IN" dirty="0">
                <a:solidFill>
                  <a:srgbClr val="669900"/>
                </a:solidFill>
                <a:latin typeface="Liberation Mono"/>
              </a:rPr>
              <a:t>"productName"</a:t>
            </a:r>
            <a:r>
              <a:rPr lang="en-IN" dirty="0">
                <a:latin typeface="Liberation Mono"/>
              </a:rPr>
              <a:t>, "Jam", </a:t>
            </a:r>
            <a:r>
              <a:rPr lang="en-IN" dirty="0">
                <a:solidFill>
                  <a:srgbClr val="669900"/>
                </a:solidFill>
                <a:latin typeface="Liberation Mono"/>
              </a:rPr>
              <a:t>"stock"</a:t>
            </a:r>
            <a:r>
              <a:rPr lang="en-IN" dirty="0">
                <a:latin typeface="Liberation Mono"/>
              </a:rPr>
              <a:t>, </a:t>
            </a:r>
            <a:r>
              <a:rPr lang="en-IN" dirty="0">
                <a:solidFill>
                  <a:srgbClr val="990055"/>
                </a:solidFill>
                <a:latin typeface="Liberation Mono"/>
              </a:rPr>
              <a:t>120</a:t>
            </a:r>
            <a:r>
              <a:rPr lang="en-IN" dirty="0">
                <a:latin typeface="Liberation Mono"/>
              </a:rPr>
              <a:t>, </a:t>
            </a:r>
            <a:r>
              <a:rPr lang="en-IN" dirty="0">
                <a:solidFill>
                  <a:srgbClr val="669900"/>
                </a:solidFill>
                <a:latin typeface="Liberation Mono"/>
              </a:rPr>
              <a:t>"rol"</a:t>
            </a:r>
            <a:r>
              <a:rPr lang="en-IN" dirty="0">
                <a:latin typeface="Liberation Mono"/>
              </a:rPr>
              <a:t>, </a:t>
            </a:r>
            <a:r>
              <a:rPr lang="en-IN" dirty="0">
                <a:solidFill>
                  <a:srgbClr val="990055"/>
                </a:solidFill>
                <a:latin typeface="Liberation Mono"/>
              </a:rPr>
              <a:t>24</a:t>
            </a:r>
            <a:r>
              <a:rPr lang="en-IN" dirty="0">
                <a:latin typeface="Liberation Mono"/>
              </a:rPr>
              <a:t>, </a:t>
            </a:r>
            <a:r>
              <a:rPr lang="en-IN" dirty="0">
                <a:solidFill>
                  <a:srgbClr val="669900"/>
                </a:solidFill>
                <a:latin typeface="Liberation Mono"/>
              </a:rPr>
              <a:t>"rate"</a:t>
            </a:r>
            <a:r>
              <a:rPr lang="en-IN" dirty="0">
                <a:latin typeface="Liberation Mono"/>
              </a:rPr>
              <a:t>, </a:t>
            </a:r>
            <a:r>
              <a:rPr lang="en-IN" dirty="0">
                <a:solidFill>
                  <a:srgbClr val="990055"/>
                </a:solidFill>
                <a:latin typeface="Liberation Mono"/>
              </a:rPr>
              <a:t>73</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product </a:t>
            </a:r>
            <a:r>
              <a:rPr lang="en-US" dirty="0">
                <a:solidFill>
                  <a:srgbClr val="0077AA"/>
                </a:solidFill>
                <a:latin typeface="Liberation Mono"/>
              </a:rPr>
              <a:t>VALUES</a:t>
            </a:r>
            <a:r>
              <a:rPr lang="en-US" dirty="0">
                <a:latin typeface="Liberation Mono"/>
              </a:rPr>
              <a:t>(default, </a:t>
            </a:r>
            <a:r>
              <a:rPr lang="en-US" dirty="0">
                <a:solidFill>
                  <a:srgbClr val="DD4A68"/>
                </a:solidFill>
                <a:latin typeface="Liberation Mono"/>
              </a:rPr>
              <a:t>JSON_OBJECT</a:t>
            </a:r>
            <a:r>
              <a:rPr lang="en-US" dirty="0">
                <a:latin typeface="Liberation Mono"/>
              </a:rPr>
              <a:t>(</a:t>
            </a:r>
            <a:r>
              <a:rPr lang="en-US" dirty="0">
                <a:solidFill>
                  <a:srgbClr val="669900"/>
                </a:solidFill>
                <a:latin typeface="Liberation Mono"/>
              </a:rPr>
              <a:t>"product_id"</a:t>
            </a:r>
            <a:r>
              <a:rPr lang="en-US" dirty="0">
                <a:latin typeface="Liberation Mono"/>
              </a:rPr>
              <a:t>, </a:t>
            </a:r>
            <a:r>
              <a:rPr lang="en-US" dirty="0">
                <a:solidFill>
                  <a:srgbClr val="990055"/>
                </a:solidFill>
                <a:latin typeface="Liberation Mono"/>
              </a:rPr>
              <a:t>1001</a:t>
            </a:r>
            <a:r>
              <a:rPr lang="en-US" dirty="0">
                <a:latin typeface="Liberation Mono"/>
              </a:rPr>
              <a:t>, </a:t>
            </a:r>
            <a:r>
              <a:rPr lang="en-US" dirty="0">
                <a:solidFill>
                  <a:srgbClr val="669900"/>
                </a:solidFill>
                <a:latin typeface="Liberation Mono"/>
              </a:rPr>
              <a:t>"productName"</a:t>
            </a:r>
            <a:r>
              <a:rPr lang="en-US" dirty="0">
                <a:latin typeface="Liberation Mono"/>
              </a:rPr>
              <a:t>, "shirt", </a:t>
            </a:r>
            <a:r>
              <a:rPr lang="en-US" dirty="0">
                <a:solidFill>
                  <a:srgbClr val="669900"/>
                </a:solidFill>
                <a:latin typeface="Liberation Mono"/>
              </a:rPr>
              <a:t>"stock", </a:t>
            </a:r>
            <a:r>
              <a:rPr lang="en-US" dirty="0">
                <a:solidFill>
                  <a:srgbClr val="990055"/>
                </a:solidFill>
                <a:latin typeface="Liberation Mono"/>
              </a:rPr>
              <a:t>120</a:t>
            </a:r>
            <a:r>
              <a:rPr lang="en-US" dirty="0">
                <a:latin typeface="Liberation Mono"/>
              </a:rPr>
              <a:t>, </a:t>
            </a:r>
            <a:r>
              <a:rPr lang="en-US" dirty="0">
                <a:solidFill>
                  <a:srgbClr val="669900"/>
                </a:solidFill>
                <a:latin typeface="Liberation Mono"/>
              </a:rPr>
              <a:t>"rol"</a:t>
            </a:r>
            <a:r>
              <a:rPr lang="en-US" dirty="0">
                <a:latin typeface="Liberation Mono"/>
              </a:rPr>
              <a:t>, </a:t>
            </a:r>
            <a:r>
              <a:rPr lang="en-US" dirty="0">
                <a:solidFill>
                  <a:srgbClr val="990055"/>
                </a:solidFill>
                <a:latin typeface="Liberation Mono"/>
              </a:rPr>
              <a:t>24</a:t>
            </a:r>
            <a:r>
              <a:rPr lang="en-US" dirty="0">
                <a:latin typeface="Liberation Mono"/>
              </a:rPr>
              <a:t>, </a:t>
            </a:r>
            <a:r>
              <a:rPr lang="en-US" dirty="0">
                <a:solidFill>
                  <a:srgbClr val="669900"/>
                </a:solidFill>
                <a:latin typeface="Liberation Mono"/>
              </a:rPr>
              <a:t>"rate"</a:t>
            </a:r>
            <a:r>
              <a:rPr lang="en-US" dirty="0">
                <a:latin typeface="Liberation Mono"/>
              </a:rPr>
              <a:t>, </a:t>
            </a:r>
            <a:r>
              <a:rPr lang="en-US" dirty="0">
                <a:solidFill>
                  <a:srgbClr val="990055"/>
                </a:solidFill>
                <a:latin typeface="Liberation Mono"/>
              </a:rPr>
              <a:t>73</a:t>
            </a:r>
            <a:r>
              <a:rPr lang="en-US" dirty="0">
                <a:latin typeface="Liberation Mono"/>
              </a:rPr>
              <a:t>, </a:t>
            </a:r>
            <a:r>
              <a:rPr lang="en-US" dirty="0">
                <a:solidFill>
                  <a:srgbClr val="669900"/>
                </a:solidFill>
                <a:latin typeface="Liberation Mono"/>
              </a:rPr>
              <a:t>"size"</a:t>
            </a:r>
            <a:r>
              <a:rPr lang="en-US" dirty="0">
                <a:latin typeface="Liberation Mono"/>
              </a:rPr>
              <a:t>, </a:t>
            </a:r>
            <a:r>
              <a:rPr lang="en-US" dirty="0">
                <a:solidFill>
                  <a:srgbClr val="DD4A68"/>
                </a:solidFill>
                <a:latin typeface="Liberation Mono"/>
              </a:rPr>
              <a:t>JSON_ARRAY</a:t>
            </a:r>
            <a:r>
              <a:rPr lang="en-US" dirty="0">
                <a:latin typeface="Liberation Mono"/>
              </a:rPr>
              <a:t>(</a:t>
            </a:r>
            <a:r>
              <a:rPr lang="en-US" dirty="0">
                <a:solidFill>
                  <a:srgbClr val="669900"/>
                </a:solidFill>
                <a:latin typeface="Liberation Mono"/>
              </a:rPr>
              <a:t>'s'</a:t>
            </a:r>
            <a:r>
              <a:rPr lang="en-US" dirty="0">
                <a:latin typeface="Liberation Mono"/>
              </a:rPr>
              <a:t>, </a:t>
            </a:r>
            <a:r>
              <a:rPr lang="en-US" dirty="0">
                <a:solidFill>
                  <a:srgbClr val="669900"/>
                </a:solidFill>
                <a:latin typeface="Liberation Mono"/>
              </a:rPr>
              <a:t>'m'</a:t>
            </a:r>
            <a:r>
              <a:rPr lang="en-US" dirty="0">
                <a:latin typeface="Liberation Mono"/>
              </a:rPr>
              <a:t>, </a:t>
            </a:r>
            <a:r>
              <a:rPr lang="en-US" dirty="0">
                <a:solidFill>
                  <a:srgbClr val="669900"/>
                </a:solidFill>
                <a:latin typeface="Liberation Mono"/>
              </a:rPr>
              <a:t>'l'</a:t>
            </a:r>
            <a:r>
              <a:rPr lang="en-US" dirty="0">
                <a:latin typeface="Liberation Mono"/>
              </a:rPr>
              <a:t>)));</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product </a:t>
            </a:r>
            <a:r>
              <a:rPr lang="en-IN" dirty="0">
                <a:solidFill>
                  <a:srgbClr val="0077AA"/>
                </a:solidFill>
                <a:latin typeface="Liberation Mono"/>
              </a:rPr>
              <a:t>VALUES</a:t>
            </a:r>
            <a:r>
              <a:rPr lang="en-IN" dirty="0">
                <a:latin typeface="Liberation Mono"/>
              </a:rPr>
              <a:t>(default, </a:t>
            </a:r>
            <a:r>
              <a:rPr lang="en-IN" dirty="0">
                <a:solidFill>
                  <a:srgbClr val="DD4A68"/>
                </a:solidFill>
                <a:latin typeface="Liberation Mono"/>
              </a:rPr>
              <a:t>JSON_OBJECT</a:t>
            </a:r>
            <a:r>
              <a:rPr lang="en-IN" dirty="0">
                <a:latin typeface="Liberation Mono"/>
              </a:rPr>
              <a:t>(</a:t>
            </a:r>
            <a:r>
              <a:rPr lang="en-IN" dirty="0">
                <a:solidFill>
                  <a:srgbClr val="669900"/>
                </a:solidFill>
                <a:latin typeface="Liberation Mono"/>
              </a:rPr>
              <a:t>"product_id"</a:t>
            </a:r>
            <a:r>
              <a:rPr lang="en-IN" dirty="0">
                <a:latin typeface="Liberation Mono"/>
              </a:rPr>
              <a:t>, </a:t>
            </a:r>
            <a:r>
              <a:rPr lang="en-IN" dirty="0">
                <a:solidFill>
                  <a:srgbClr val="990055"/>
                </a:solidFill>
                <a:latin typeface="Liberation Mono"/>
              </a:rPr>
              <a:t>1002</a:t>
            </a:r>
            <a:r>
              <a:rPr lang="en-IN" dirty="0">
                <a:latin typeface="Liberation Mono"/>
              </a:rPr>
              <a:t>, </a:t>
            </a:r>
            <a:r>
              <a:rPr lang="en-US" dirty="0">
                <a:solidFill>
                  <a:srgbClr val="669900"/>
                </a:solidFill>
                <a:latin typeface="Liberation Mono"/>
              </a:rPr>
              <a:t>"productName"</a:t>
            </a:r>
            <a:r>
              <a:rPr lang="en-IN" dirty="0">
                <a:latin typeface="Liberation Mono"/>
              </a:rPr>
              <a:t>, "Bread", </a:t>
            </a:r>
            <a:r>
              <a:rPr lang="en-US" dirty="0">
                <a:solidFill>
                  <a:srgbClr val="669900"/>
                </a:solidFill>
                <a:latin typeface="Liberation Mono"/>
              </a:rPr>
              <a:t>"stock"</a:t>
            </a:r>
            <a:r>
              <a:rPr lang="en-IN" dirty="0">
                <a:latin typeface="Liberation Mono"/>
              </a:rPr>
              <a:t>, </a:t>
            </a:r>
            <a:r>
              <a:rPr lang="en-IN" dirty="0">
                <a:solidFill>
                  <a:srgbClr val="990055"/>
                </a:solidFill>
                <a:latin typeface="Liberation Mono"/>
              </a:rPr>
              <a:t>25</a:t>
            </a:r>
            <a:r>
              <a:rPr lang="en-IN" dirty="0">
                <a:latin typeface="Liberation Mono"/>
              </a:rPr>
              <a:t>, </a:t>
            </a:r>
            <a:r>
              <a:rPr lang="en-US" dirty="0">
                <a:solidFill>
                  <a:srgbClr val="669900"/>
                </a:solidFill>
                <a:latin typeface="Liberation Mono"/>
              </a:rPr>
              <a:t>"rol"</a:t>
            </a:r>
            <a:r>
              <a:rPr lang="en-IN" dirty="0">
                <a:latin typeface="Liberation Mono"/>
              </a:rPr>
              <a:t>, </a:t>
            </a:r>
            <a:r>
              <a:rPr lang="en-IN" dirty="0">
                <a:solidFill>
                  <a:srgbClr val="990055"/>
                </a:solidFill>
                <a:latin typeface="Liberation Mono"/>
              </a:rPr>
              <a:t>7</a:t>
            </a:r>
            <a:r>
              <a:rPr lang="en-IN" dirty="0">
                <a:latin typeface="Liberation Mono"/>
              </a:rPr>
              <a:t>, </a:t>
            </a:r>
            <a:r>
              <a:rPr lang="en-US" dirty="0">
                <a:solidFill>
                  <a:srgbClr val="669900"/>
                </a:solidFill>
                <a:latin typeface="Liberation Mono"/>
              </a:rPr>
              <a:t>"rate"</a:t>
            </a:r>
            <a:r>
              <a:rPr lang="en-IN" dirty="0">
                <a:latin typeface="Liberation Mono"/>
              </a:rPr>
              <a:t>, </a:t>
            </a:r>
            <a:r>
              <a:rPr lang="en-IN" dirty="0">
                <a:solidFill>
                  <a:srgbClr val="990055"/>
                </a:solidFill>
                <a:latin typeface="Liberation Mono"/>
              </a:rPr>
              <a:t>34</a:t>
            </a:r>
            <a:r>
              <a:rPr lang="en-IN" dirty="0">
                <a:latin typeface="Liberation Mono"/>
              </a:rPr>
              <a:t>, </a:t>
            </a:r>
            <a:r>
              <a:rPr lang="en-US" dirty="0">
                <a:solidFill>
                  <a:srgbClr val="669900"/>
                </a:solidFill>
                <a:latin typeface="Liberation Mono"/>
              </a:rPr>
              <a:t>"size"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'small'</a:t>
            </a:r>
            <a:r>
              <a:rPr lang="en-IN" dirty="0">
                <a:latin typeface="Liberation Mono"/>
              </a:rPr>
              <a:t>, </a:t>
            </a:r>
            <a:r>
              <a:rPr lang="en-IN" dirty="0">
                <a:solidFill>
                  <a:srgbClr val="669900"/>
                </a:solidFill>
                <a:latin typeface="Liberation Mono"/>
              </a:rPr>
              <a:t>'medium'</a:t>
            </a:r>
            <a:r>
              <a:rPr lang="en-IN" dirty="0">
                <a:latin typeface="Liberation Mono"/>
              </a:rPr>
              <a:t>, </a:t>
            </a:r>
            <a:r>
              <a:rPr lang="en-IN" dirty="0">
                <a:solidFill>
                  <a:srgbClr val="669900"/>
                </a:solidFill>
                <a:latin typeface="Liberation Mono"/>
              </a:rPr>
              <a:t>'large'</a:t>
            </a:r>
            <a:r>
              <a:rPr lang="en-IN" dirty="0">
                <a:latin typeface="Liberation Mono"/>
              </a:rPr>
              <a:t>), </a:t>
            </a:r>
            <a:r>
              <a:rPr lang="en-IN" dirty="0">
                <a:solidFill>
                  <a:srgbClr val="669900"/>
                </a:solidFill>
                <a:latin typeface="Liberation Mono"/>
              </a:rPr>
              <a:t>"type"</a:t>
            </a:r>
            <a:r>
              <a:rPr lang="en-IN" dirty="0">
                <a:latin typeface="Liberation Mono"/>
              </a:rPr>
              <a:t>, </a:t>
            </a:r>
            <a:r>
              <a:rPr lang="en-IN" dirty="0">
                <a:solidFill>
                  <a:srgbClr val="DD4A68"/>
                </a:solidFill>
                <a:latin typeface="Liberation Mono"/>
              </a:rPr>
              <a:t>JSON_ARRAY</a:t>
            </a:r>
            <a:r>
              <a:rPr lang="en-IN" dirty="0">
                <a:latin typeface="Liberation Mono"/>
              </a:rPr>
              <a:t>(</a:t>
            </a:r>
            <a:r>
              <a:rPr lang="en-IN" dirty="0">
                <a:solidFill>
                  <a:srgbClr val="669900"/>
                </a:solidFill>
                <a:latin typeface="Liberation Mono"/>
              </a:rPr>
              <a:t>'white'</a:t>
            </a:r>
            <a:r>
              <a:rPr lang="en-IN" dirty="0">
                <a:latin typeface="Liberation Mono"/>
              </a:rPr>
              <a:t>, </a:t>
            </a:r>
            <a:r>
              <a:rPr lang="en-IN" dirty="0">
                <a:solidFill>
                  <a:srgbClr val="669900"/>
                </a:solidFill>
                <a:latin typeface="Liberation Mono"/>
              </a:rPr>
              <a:t>'brown'</a:t>
            </a:r>
            <a:r>
              <a:rPr lang="en-IN" dirty="0">
                <a:latin typeface="Liberation Mono"/>
              </a:rPr>
              <a:t>)));</a:t>
            </a:r>
          </a:p>
        </p:txBody>
      </p:sp>
    </p:spTree>
    <p:extLst>
      <p:ext uri="{BB962C8B-B14F-4D97-AF65-F5344CB8AC3E}">
        <p14:creationId xmlns:p14="http://schemas.microsoft.com/office/powerpoint/2010/main" val="13409862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68304-F6C1-8460-4D8D-4C8C632A7CB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C13BED-CFAB-0FF5-9DB5-37197D1E9ACF}"/>
              </a:ext>
            </a:extLst>
          </p:cNvPr>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82975DCC-6BF8-637B-51EB-9074EDEC9ADB}"/>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3756DA10-660C-2446-EB36-76D7B994767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2772466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775315"/>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556163"/>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191344" y="332656"/>
            <a:ext cx="11809312" cy="227754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print data in JSON format using built-in JSON functions like JSON_OBJECT(), JSON_ARRAYAGG(), and JSON_ARRAY().</a:t>
            </a:r>
            <a:r>
              <a:rPr lang="en-IN" dirty="0">
                <a:latin typeface="Arial" panose="020B0604020202020204" pitchFamily="34" charset="0"/>
                <a:cs typeface="Arial" panose="020B0604020202020204" pitchFamily="34" charset="0"/>
              </a:rPr>
              <a:t> </a:t>
            </a:r>
          </a:p>
          <a:p>
            <a:pPr marL="273050" algn="just"/>
            <a:r>
              <a:rPr lang="en-IN" dirty="0" err="1">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emp_json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pPr marL="285750" indent="-285750" algn="just">
              <a:buFont typeface="Arial" panose="020B0604020202020204" pitchFamily="34" charset="0"/>
              <a:buChar char="•"/>
            </a:pPr>
            <a:endParaRPr lang="en-IN" sz="600" dirty="0">
              <a:latin typeface="Liberation Mono"/>
              <a:cs typeface="Arial" panose="020B0604020202020204" pitchFamily="34" charset="0"/>
            </a:endParaRPr>
          </a:p>
          <a:p>
            <a:pPr marL="285750" indent="-285750" algn="just">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JSON_ARRAYAGG</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'empno'</a:t>
            </a:r>
            <a:r>
              <a:rPr lang="en-IN" dirty="0">
                <a:latin typeface="Liberation Mono"/>
                <a:cs typeface="Arial" panose="020B0604020202020204" pitchFamily="34" charset="0"/>
              </a:rPr>
              <a:t>, empno, </a:t>
            </a:r>
            <a:r>
              <a:rPr lang="en-IN" dirty="0">
                <a:solidFill>
                  <a:srgbClr val="00B050"/>
                </a:solidFill>
                <a:latin typeface="Liberation Mono"/>
                <a:cs typeface="Arial" panose="020B0604020202020204" pitchFamily="34" charset="0"/>
              </a:rPr>
              <a:t>'ename'</a:t>
            </a:r>
            <a:r>
              <a:rPr lang="en-IN" dirty="0">
                <a:latin typeface="Liberation Mono"/>
                <a:cs typeface="Arial" panose="020B0604020202020204" pitchFamily="34" charset="0"/>
              </a:rPr>
              <a:t>, ename, </a:t>
            </a:r>
            <a:r>
              <a:rPr lang="en-IN" dirty="0">
                <a:solidFill>
                  <a:srgbClr val="00B050"/>
                </a:solidFill>
                <a:latin typeface="Liberation Mono"/>
                <a:cs typeface="Arial" panose="020B0604020202020204" pitchFamily="34" charset="0"/>
              </a:rPr>
              <a:t>'job'</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'sal'</a:t>
            </a:r>
            <a:r>
              <a:rPr lang="en-IN" dirty="0">
                <a:latin typeface="Liberation Mono"/>
                <a:cs typeface="Arial" panose="020B0604020202020204" pitchFamily="34" charset="0"/>
              </a:rPr>
              <a:t>, sal)) AS </a:t>
            </a:r>
            <a:r>
              <a:rPr lang="en-IN" dirty="0" err="1">
                <a:latin typeface="Liberation Mono"/>
                <a:cs typeface="Arial" panose="020B0604020202020204" pitchFamily="34" charset="0"/>
              </a:rPr>
              <a:t>emp_data</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p:txBody>
      </p:sp>
    </p:spTree>
    <p:extLst>
      <p:ext uri="{BB962C8B-B14F-4D97-AF65-F5344CB8AC3E}">
        <p14:creationId xmlns:p14="http://schemas.microsoft.com/office/powerpoint/2010/main" val="9673052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1673740743"/>
              </p:ext>
            </p:extLst>
          </p:nvPr>
        </p:nvGraphicFramePr>
        <p:xfrm>
          <a:off x="1208531" y="3861048"/>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graphicFrame>
        <p:nvGraphicFramePr>
          <p:cNvPr id="7" name="Table 2">
            <a:extLst>
              <a:ext uri="{FF2B5EF4-FFF2-40B4-BE49-F238E27FC236}">
                <a16:creationId xmlns:a16="http://schemas.microsoft.com/office/drawing/2014/main" id="{F80028B3-0108-2507-0BB7-ED35DA0CE285}"/>
              </a:ext>
            </a:extLst>
          </p:cNvPr>
          <p:cNvGraphicFramePr>
            <a:graphicFrameLocks noGrp="1"/>
          </p:cNvGraphicFramePr>
          <p:nvPr>
            <p:extLst>
              <p:ext uri="{D42A27DB-BD31-4B8C-83A1-F6EECF244321}">
                <p14:modId xmlns:p14="http://schemas.microsoft.com/office/powerpoint/2010/main" val="3684998349"/>
              </p:ext>
            </p:extLst>
          </p:nvPr>
        </p:nvGraphicFramePr>
        <p:xfrm>
          <a:off x="292698"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8" name="TextBox 7">
            <a:extLst>
              <a:ext uri="{FF2B5EF4-FFF2-40B4-BE49-F238E27FC236}">
                <a16:creationId xmlns:a16="http://schemas.microsoft.com/office/drawing/2014/main" id="{8F9EC3D3-2492-47F3-AB2D-425C0BA4F195}"/>
              </a:ext>
            </a:extLst>
          </p:cNvPr>
          <p:cNvSpPr txBox="1"/>
          <p:nvPr/>
        </p:nvSpPr>
        <p:spPr>
          <a:xfrm>
            <a:off x="304113" y="4509120"/>
            <a:ext cx="2592288" cy="400110"/>
          </a:xfrm>
          <a:prstGeom prst="rect">
            <a:avLst/>
          </a:prstGeom>
          <a:noFill/>
        </p:spPr>
        <p:txBody>
          <a:bodyPr wrap="square">
            <a:spAutoFit/>
          </a:bodyPr>
          <a:lstStyle/>
          <a:p>
            <a:r>
              <a:rPr lang="en-IN" sz="2000" b="1" dirty="0">
                <a:latin typeface="Liberation Mono"/>
              </a:rPr>
              <a:t>Table:- betweenSalary</a:t>
            </a:r>
            <a:endParaRPr lang="en-IN" dirty="0">
              <a:solidFill>
                <a:srgbClr val="0070C0"/>
              </a:solidFill>
            </a:endParaRPr>
          </a:p>
        </p:txBody>
      </p:sp>
      <p:graphicFrame>
        <p:nvGraphicFramePr>
          <p:cNvPr id="11" name="Table 2">
            <a:extLst>
              <a:ext uri="{FF2B5EF4-FFF2-40B4-BE49-F238E27FC236}">
                <a16:creationId xmlns:a16="http://schemas.microsoft.com/office/drawing/2014/main" id="{CFB88378-171D-68B3-E72D-D07F6C049777}"/>
              </a:ext>
            </a:extLst>
          </p:cNvPr>
          <p:cNvGraphicFramePr>
            <a:graphicFrameLocks noGrp="1"/>
          </p:cNvGraphicFramePr>
          <p:nvPr>
            <p:extLst>
              <p:ext uri="{D42A27DB-BD31-4B8C-83A1-F6EECF244321}">
                <p14:modId xmlns:p14="http://schemas.microsoft.com/office/powerpoint/2010/main" val="3677845562"/>
              </p:ext>
            </p:extLst>
          </p:nvPr>
        </p:nvGraphicFramePr>
        <p:xfrm>
          <a:off x="3202006" y="4941168"/>
          <a:ext cx="2562942" cy="74168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bl>
          </a:graphicData>
        </a:graphic>
      </p:graphicFrame>
      <p:sp>
        <p:nvSpPr>
          <p:cNvPr id="12" name="TextBox 11">
            <a:extLst>
              <a:ext uri="{FF2B5EF4-FFF2-40B4-BE49-F238E27FC236}">
                <a16:creationId xmlns:a16="http://schemas.microsoft.com/office/drawing/2014/main" id="{6736194F-3C87-DE79-05BB-066F0FBF7F25}"/>
              </a:ext>
            </a:extLst>
          </p:cNvPr>
          <p:cNvSpPr txBox="1"/>
          <p:nvPr/>
        </p:nvSpPr>
        <p:spPr>
          <a:xfrm>
            <a:off x="3215680" y="4509120"/>
            <a:ext cx="2592288"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4" name="TextBox 13">
            <a:extLst>
              <a:ext uri="{FF2B5EF4-FFF2-40B4-BE49-F238E27FC236}">
                <a16:creationId xmlns:a16="http://schemas.microsoft.com/office/drawing/2014/main" id="{66E0F815-9CA0-A279-34A0-9DBCCDE4E601}"/>
              </a:ext>
            </a:extLst>
          </p:cNvPr>
          <p:cNvSpPr txBox="1"/>
          <p:nvPr/>
        </p:nvSpPr>
        <p:spPr>
          <a:xfrm>
            <a:off x="260757" y="5973712"/>
            <a:ext cx="1159518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id,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dirty="0">
                <a:solidFill>
                  <a:srgbClr val="990055"/>
                </a:solidFill>
                <a:latin typeface="Liberation Mono"/>
              </a:rPr>
              <a:t>3000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sal </a:t>
            </a:r>
            <a:r>
              <a:rPr lang="en-IN" dirty="0">
                <a:solidFill>
                  <a:srgbClr val="0077AA"/>
                </a:solidFill>
                <a:latin typeface="Liberation Mono"/>
                <a:cs typeface="Times New Roman" panose="02020603050405020304" pitchFamily="18" charset="0"/>
              </a:rPr>
              <a:t>FROM</a:t>
            </a:r>
            <a:r>
              <a:rPr lang="en-IN" dirty="0">
                <a:latin typeface="Liberation Mono"/>
              </a:rPr>
              <a:t> betweenSalary;</a:t>
            </a:r>
          </a:p>
        </p:txBody>
      </p:sp>
    </p:spTree>
    <p:extLst>
      <p:ext uri="{BB962C8B-B14F-4D97-AF65-F5344CB8AC3E}">
        <p14:creationId xmlns:p14="http://schemas.microsoft.com/office/powerpoint/2010/main" val="30914314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5">
                    <a:lumMod val="75000"/>
                  </a:schemeClr>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335360" y="2463279"/>
            <a:ext cx="11305255" cy="461665"/>
          </a:xfrm>
          <a:prstGeom prst="rect">
            <a:avLst/>
          </a:prstGeom>
          <a:noFill/>
        </p:spPr>
        <p:txBody>
          <a:bodyPr wrap="square" rtlCol="0">
            <a:spAutoFit/>
          </a:bodyPr>
          <a:lstStyle/>
          <a:p>
            <a:r>
              <a:rPr lang="en-US" sz="2400" dirty="0">
                <a:solidFill>
                  <a:srgbClr val="610B38"/>
                </a:solidFill>
                <a:latin typeface="erdana"/>
              </a:rPr>
              <a:t>SUM, AVG, MAX, MIN, COUNT, </a:t>
            </a:r>
            <a:r>
              <a:rPr lang="en-IN" sz="2400" b="0" i="0" dirty="0">
                <a:solidFill>
                  <a:srgbClr val="610B38"/>
                </a:solidFill>
                <a:effectLst/>
                <a:latin typeface="erdana"/>
              </a:rPr>
              <a:t>GROUP_CONCAT</a:t>
            </a:r>
            <a:r>
              <a:rPr lang="en-IN" sz="2400" dirty="0">
                <a:solidFill>
                  <a:srgbClr val="610B38"/>
                </a:solidFill>
                <a:latin typeface="erdana"/>
              </a:rPr>
              <a:t>, JSON_OBJECTAGG, </a:t>
            </a:r>
            <a:r>
              <a:rPr lang="en-US" sz="2400" dirty="0">
                <a:solidFill>
                  <a:srgbClr val="610B38"/>
                </a:solidFill>
                <a:latin typeface="erdana"/>
              </a:rPr>
              <a:t>and JSON_ARRAYAGG</a:t>
            </a:r>
            <a:endParaRPr lang="en-IN" sz="2400" b="0" i="0" dirty="0">
              <a:solidFill>
                <a:srgbClr val="610B38"/>
              </a:solidFill>
              <a:effectLst/>
              <a:latin typeface="erdana"/>
            </a:endParaRP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AVG</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SUM</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117220937"/>
              </p:ext>
            </p:extLst>
          </p:nvPr>
        </p:nvGraphicFramePr>
        <p:xfrm>
          <a:off x="5470072" y="2635592"/>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164794"/>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3" name="TextBox 12">
            <a:extLst>
              <a:ext uri="{FF2B5EF4-FFF2-40B4-BE49-F238E27FC236}">
                <a16:creationId xmlns:a16="http://schemas.microsoft.com/office/drawing/2014/main" id="{D6C46393-64A2-39CB-7225-FFB4E2D25B56}"/>
              </a:ext>
            </a:extLst>
          </p:cNvPr>
          <p:cNvSpPr txBox="1"/>
          <p:nvPr/>
        </p:nvSpPr>
        <p:spPr>
          <a:xfrm>
            <a:off x="292698" y="2164794"/>
            <a:ext cx="2706958" cy="400110"/>
          </a:xfrm>
          <a:prstGeom prst="rect">
            <a:avLst/>
          </a:prstGeom>
          <a:noFill/>
        </p:spPr>
        <p:txBody>
          <a:bodyPr wrap="square">
            <a:spAutoFit/>
          </a:bodyPr>
          <a:lstStyle/>
          <a:p>
            <a:r>
              <a:rPr lang="en-IN" sz="2000" b="1" dirty="0">
                <a:latin typeface="Liberation Mono"/>
              </a:rPr>
              <a:t>Table:- yearly_revenue</a:t>
            </a:r>
            <a:endParaRPr lang="en-IN" sz="2000" dirty="0">
              <a:solidFill>
                <a:srgbClr val="0070C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MAX</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MIN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EBCA8A5-92C6-FCA2-FC42-2D472AEDDE38}"/>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COUNT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GROUP_CONCAT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allen,ward,martin,turner,grass,aarush</a:t>
                      </a: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FE78-D34B-1EDD-6C83-F3E1C82821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B22250-1DF8-0FB3-17B4-51E12CDDE897}"/>
              </a:ext>
            </a:extLst>
          </p:cNvPr>
          <p:cNvSpPr/>
          <p:nvPr/>
        </p:nvSpPr>
        <p:spPr>
          <a:xfrm>
            <a:off x="119336" y="1260000"/>
            <a:ext cx="11953328" cy="4001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JSON_OBJECTAGG </a:t>
            </a:r>
            <a:r>
              <a:rPr lang="en-IN" sz="2000" dirty="0">
                <a:latin typeface="Liberation Mono"/>
              </a:rPr>
              <a:t>(</a:t>
            </a:r>
            <a:r>
              <a:rPr lang="en-IN" sz="2000" dirty="0">
                <a:solidFill>
                  <a:srgbClr val="00B050"/>
                </a:solidFill>
                <a:latin typeface="Liberation Mono"/>
              </a:rPr>
              <a:t>key</a:t>
            </a:r>
            <a:r>
              <a:rPr lang="en-IN" sz="2000" dirty="0">
                <a:latin typeface="Liberation Mono"/>
              </a:rPr>
              <a:t>, value)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D09FDCE-A844-6BAD-C18F-C278220CAC1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JSON_OBJECTAGG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E280C79-198B-3DEF-CC4A-0AED2AB55809}"/>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11" name="TextBox 10">
            <a:extLst>
              <a:ext uri="{FF2B5EF4-FFF2-40B4-BE49-F238E27FC236}">
                <a16:creationId xmlns:a16="http://schemas.microsoft.com/office/drawing/2014/main" id="{61984142-0C17-1F72-CAB0-186553D157AA}"/>
              </a:ext>
            </a:extLst>
          </p:cNvPr>
          <p:cNvSpPr txBox="1"/>
          <p:nvPr/>
        </p:nvSpPr>
        <p:spPr>
          <a:xfrm>
            <a:off x="191344" y="1966497"/>
            <a:ext cx="11737302" cy="1015663"/>
          </a:xfrm>
          <a:prstGeom prst="rect">
            <a:avLst/>
          </a:prstGeom>
          <a:noFill/>
        </p:spPr>
        <p:txBody>
          <a:bodyPr wrap="square">
            <a:spAutoFit/>
          </a:bodyPr>
          <a:lstStyle/>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key →</a:t>
            </a:r>
            <a:r>
              <a:rPr lang="en-IN" dirty="0">
                <a:latin typeface="Palatino Linotype" panose="02040502050505030304" pitchFamily="18" charset="0"/>
              </a:rPr>
              <a:t> Column or expression used as the JSON key (must be non-NULL and unique, otherwise duplicates are ignored except last one wins).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b="1" dirty="0">
                <a:solidFill>
                  <a:srgbClr val="C00000"/>
                </a:solidFill>
                <a:latin typeface="Palatino Linotype" panose="02040502050505030304" pitchFamily="18" charset="0"/>
              </a:rPr>
              <a:t>value →</a:t>
            </a:r>
            <a:r>
              <a:rPr lang="en-IN" dirty="0">
                <a:latin typeface="Palatino Linotype" panose="02040502050505030304" pitchFamily="18" charset="0"/>
              </a:rPr>
              <a:t> Column or expression used as the JSON value.</a:t>
            </a:r>
          </a:p>
        </p:txBody>
      </p:sp>
    </p:spTree>
    <p:extLst>
      <p:ext uri="{BB962C8B-B14F-4D97-AF65-F5344CB8AC3E}">
        <p14:creationId xmlns:p14="http://schemas.microsoft.com/office/powerpoint/2010/main" val="40777273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3E8D-CCD1-97C6-D169-82748A29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B6C6E3-7B65-33B8-0E39-93056B0FC3D3}"/>
              </a:ext>
            </a:extLst>
          </p:cNvPr>
          <p:cNvSpPr/>
          <p:nvPr/>
        </p:nvSpPr>
        <p:spPr>
          <a:xfrm>
            <a:off x="119336" y="1260000"/>
            <a:ext cx="11953328" cy="400110"/>
          </a:xfrm>
          <a:prstGeom prst="rect">
            <a:avLst/>
          </a:prstGeom>
          <a:solidFill>
            <a:schemeClr val="bg1"/>
          </a:solidFill>
        </p:spPr>
        <p:txBody>
          <a:bodyPr wrap="square">
            <a:spAutoFit/>
          </a:bodyPr>
          <a:lstStyle/>
          <a:p>
            <a:r>
              <a:rPr lang="en-US" sz="2000" dirty="0">
                <a:solidFill>
                  <a:srgbClr val="0070C0"/>
                </a:solidFill>
                <a:latin typeface="Liberation Mono"/>
                <a:cs typeface="Arial" panose="020B0604020202020204" pitchFamily="34" charset="0"/>
              </a:rPr>
              <a:t>JSON_ARRAYAGG(col_or_expr)</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52775AA-C6E6-07AF-1492-99FB9288688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 JSON_ARRAYAGG</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40FFAA9A-1DF2-9F6E-FAF8-B2F09E2DCACA}"/>
              </a:ext>
            </a:extLst>
          </p:cNvPr>
          <p:cNvSpPr txBox="1"/>
          <p:nvPr/>
        </p:nvSpPr>
        <p:spPr>
          <a:xfrm>
            <a:off x="112372" y="692696"/>
            <a:ext cx="11816275" cy="369332"/>
          </a:xfrm>
          <a:prstGeom prst="rect">
            <a:avLst/>
          </a:prstGeom>
          <a:noFill/>
        </p:spPr>
        <p:txBody>
          <a:bodyPr wrap="square">
            <a:spAutoFit/>
          </a:bodyPr>
          <a:lstStyle/>
          <a:p>
            <a:r>
              <a:rPr lang="en-US" dirty="0"/>
              <a:t>It’s like GROUP_CONCAT(), but instead of returning a comma-separated string, it returns a </a:t>
            </a:r>
            <a:r>
              <a:rPr lang="en-US" b="1" dirty="0"/>
              <a:t>JSON array</a:t>
            </a:r>
            <a:r>
              <a:rPr lang="en-US" dirty="0"/>
              <a:t>.</a:t>
            </a:r>
            <a:endParaRPr lang="en-IN" sz="1800" b="1" dirty="0">
              <a:latin typeface="Palatino Linotype" panose="02040502050505030304" pitchFamily="18" charset="0"/>
            </a:endParaRPr>
          </a:p>
        </p:txBody>
      </p:sp>
      <p:sp>
        <p:nvSpPr>
          <p:cNvPr id="6" name="TextBox 5">
            <a:extLst>
              <a:ext uri="{FF2B5EF4-FFF2-40B4-BE49-F238E27FC236}">
                <a16:creationId xmlns:a16="http://schemas.microsoft.com/office/drawing/2014/main" id="{721EE5DF-D53F-9C89-AC6B-78B992ABEFC0}"/>
              </a:ext>
            </a:extLst>
          </p:cNvPr>
          <p:cNvSpPr txBox="1"/>
          <p:nvPr/>
        </p:nvSpPr>
        <p:spPr>
          <a:xfrm>
            <a:off x="138646" y="2060848"/>
            <a:ext cx="11934017" cy="646331"/>
          </a:xfrm>
          <a:prstGeom prst="rect">
            <a:avLst/>
          </a:prstGeom>
          <a:noFill/>
        </p:spPr>
        <p:txBody>
          <a:bodyPr wrap="square">
            <a:spAutoFit/>
          </a:bodyPr>
          <a:lstStyle/>
          <a:p>
            <a:r>
              <a:rPr lang="en-IN" dirty="0"/>
              <a:t>Takes two column names or expressions as arguments, the first of these being used as a key and the second as a value, and returns a JSON object containing key-value pairs. Returns NULL if the result contains no rows.</a:t>
            </a:r>
          </a:p>
        </p:txBody>
      </p:sp>
    </p:spTree>
    <p:extLst>
      <p:ext uri="{BB962C8B-B14F-4D97-AF65-F5344CB8AC3E}">
        <p14:creationId xmlns:p14="http://schemas.microsoft.com/office/powerpoint/2010/main" val="23907529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a:t>
            </a:r>
            <a:r>
              <a:rPr lang="en-IN" sz="2000" b="1" i="1" dirty="0">
                <a:solidFill>
                  <a:srgbClr val="00B050"/>
                </a:solidFill>
                <a:latin typeface="Liberation Mono"/>
              </a:rPr>
              <a:t>--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0F5-43FD-BAC4-D575-3FF64AB2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E935E-2184-6FD0-B935-18E1EA2A3AF6}"/>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Hierarchical Query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C3D7F09-6BD5-92F6-20B0-CB003E5D2D12}"/>
              </a:ext>
            </a:extLst>
          </p:cNvPr>
          <p:cNvSpPr/>
          <p:nvPr/>
        </p:nvSpPr>
        <p:spPr>
          <a:xfrm>
            <a:off x="257696" y="3212976"/>
            <a:ext cx="11598943" cy="2031325"/>
          </a:xfrm>
          <a:prstGeom prst="rect">
            <a:avLst/>
          </a:prstGeom>
        </p:spPr>
        <p:txBody>
          <a:bodyPr wrap="square">
            <a:spAutoFit/>
          </a:bodyPr>
          <a:lstStyle/>
          <a:p>
            <a:r>
              <a:rPr lang="en-US" sz="2000" dirty="0"/>
              <a:t>A </a:t>
            </a:r>
            <a:r>
              <a:rPr lang="en-US" sz="2000" b="1" dirty="0"/>
              <a:t>Hierarchical Query</a:t>
            </a:r>
            <a:r>
              <a:rPr lang="en-US" sz="2000" dirty="0"/>
              <a:t> is a type of SQL query used to retrieve data that has a </a:t>
            </a:r>
            <a:r>
              <a:rPr lang="en-US" sz="2000" b="1" dirty="0"/>
              <a:t>parent–child relationship</a:t>
            </a:r>
            <a:r>
              <a:rPr lang="en-US" sz="2000" dirty="0"/>
              <a:t>, such as:</a:t>
            </a:r>
          </a:p>
          <a:p>
            <a:endParaRPr lang="en-US" sz="2000" dirty="0"/>
          </a:p>
          <a:p>
            <a:pPr marL="342900" indent="-342900">
              <a:buFont typeface="Arial" panose="020B0604020202020204" pitchFamily="34" charset="0"/>
              <a:buChar char="•"/>
            </a:pPr>
            <a:r>
              <a:rPr lang="en-US" sz="2000" b="1" i="1" dirty="0"/>
              <a:t>Employee → Manager</a:t>
            </a:r>
          </a:p>
          <a:p>
            <a:pPr marL="342900" indent="-342900">
              <a:buFont typeface="Arial" panose="020B0604020202020204" pitchFamily="34" charset="0"/>
              <a:buChar char="•"/>
            </a:pPr>
            <a:endParaRPr lang="en-US" sz="600" b="1" i="1" dirty="0"/>
          </a:p>
          <a:p>
            <a:pPr marL="342900" indent="-342900">
              <a:buFont typeface="Arial" panose="020B0604020202020204" pitchFamily="34" charset="0"/>
              <a:buChar char="•"/>
            </a:pPr>
            <a:r>
              <a:rPr lang="en-US" sz="2000" b="1" i="1" dirty="0"/>
              <a:t>Category → Subcategory</a:t>
            </a:r>
          </a:p>
          <a:p>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849265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'DHL'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2921124362"/>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7</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8</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'FedEx'</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'DHL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'UPS</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556792"/>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
        <p:nvSpPr>
          <p:cNvPr id="3" name="TextBox 2">
            <a:extLst>
              <a:ext uri="{FF2B5EF4-FFF2-40B4-BE49-F238E27FC236}">
                <a16:creationId xmlns:a16="http://schemas.microsoft.com/office/drawing/2014/main" id="{8A5F183D-4687-E6BF-30D2-376F840CF1A6}"/>
              </a:ext>
            </a:extLst>
          </p:cNvPr>
          <p:cNvSpPr txBox="1"/>
          <p:nvPr/>
        </p:nvSpPr>
        <p:spPr>
          <a:xfrm>
            <a:off x="191344" y="54452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spTree>
    <p:extLst>
      <p:ext uri="{BB962C8B-B14F-4D97-AF65-F5344CB8AC3E}">
        <p14:creationId xmlns:p14="http://schemas.microsoft.com/office/powerpoint/2010/main" val="39647781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249C-34D6-5C25-1968-19482BBA341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5056257-38BB-B847-7CA4-0BA16F867E2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6C509477-3021-C526-AFB9-17A512823B76}"/>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EE194AAF-1A24-5EFB-6B56-B8191044F9DA}"/>
              </a:ext>
            </a:extLst>
          </p:cNvPr>
          <p:cNvSpPr txBox="1"/>
          <p:nvPr/>
        </p:nvSpPr>
        <p:spPr>
          <a:xfrm>
            <a:off x="286520" y="44624"/>
            <a:ext cx="5976665" cy="1169551"/>
          </a:xfrm>
          <a:prstGeom prst="rect">
            <a:avLst/>
          </a:prstGeom>
          <a:noFill/>
        </p:spPr>
        <p:txBody>
          <a:bodyPr wrap="square">
            <a:spAutoFit/>
          </a:bodyPr>
          <a:lstStyle/>
          <a:p>
            <a:r>
              <a:rPr lang="en-IN" sz="2000" b="1" dirty="0">
                <a:latin typeface="Gill Sans MT (Body)"/>
              </a:rPr>
              <a:t>DHL</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UPS</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a:p>
            <a:endParaRPr lang="en-IN" sz="400" dirty="0">
              <a:latin typeface="Gill Sans MT (Body)"/>
            </a:endParaRPr>
          </a:p>
          <a:p>
            <a:r>
              <a:rPr lang="en-IN" sz="2000" b="1" dirty="0">
                <a:latin typeface="Gill Sans MT (Body)"/>
              </a:rPr>
              <a:t>FedEx</a:t>
            </a:r>
            <a:r>
              <a:rPr lang="en-IN" sz="2000" dirty="0">
                <a:latin typeface="Gill Sans MT (Body)"/>
              </a:rPr>
              <a:t> { </a:t>
            </a:r>
            <a:r>
              <a:rPr lang="en-IN" sz="2000" i="1" dirty="0">
                <a:solidFill>
                  <a:srgbClr val="6565F7"/>
                </a:solidFill>
                <a:latin typeface="Gill Sans MT (Body)"/>
              </a:rPr>
              <a:t>tracking_id, carrier, status, delivery_date </a:t>
            </a:r>
            <a:r>
              <a:rPr lang="en-IN" sz="2000" dirty="0">
                <a:latin typeface="Gill Sans MT (Body)"/>
              </a:rPr>
              <a:t>}</a:t>
            </a:r>
          </a:p>
        </p:txBody>
      </p:sp>
      <p:grpSp>
        <p:nvGrpSpPr>
          <p:cNvPr id="12" name="Group 11">
            <a:extLst>
              <a:ext uri="{FF2B5EF4-FFF2-40B4-BE49-F238E27FC236}">
                <a16:creationId xmlns:a16="http://schemas.microsoft.com/office/drawing/2014/main" id="{C6C94590-704E-443D-2E5D-F92CF3D5BD31}"/>
              </a:ext>
            </a:extLst>
          </p:cNvPr>
          <p:cNvGrpSpPr/>
          <p:nvPr/>
        </p:nvGrpSpPr>
        <p:grpSpPr>
          <a:xfrm>
            <a:off x="119336" y="1268760"/>
            <a:ext cx="11953328" cy="5472608"/>
            <a:chOff x="119336" y="1268760"/>
            <a:chExt cx="11953328" cy="5472608"/>
          </a:xfrm>
        </p:grpSpPr>
        <p:sp>
          <p:nvSpPr>
            <p:cNvPr id="6" name="TextBox 5">
              <a:extLst>
                <a:ext uri="{FF2B5EF4-FFF2-40B4-BE49-F238E27FC236}">
                  <a16:creationId xmlns:a16="http://schemas.microsoft.com/office/drawing/2014/main" id="{B3AA7ED5-C9D8-C9A2-DF42-1ECF49A4D92E}"/>
                </a:ext>
              </a:extLst>
            </p:cNvPr>
            <p:cNvSpPr txBox="1"/>
            <p:nvPr/>
          </p:nvSpPr>
          <p:spPr>
            <a:xfrm>
              <a:off x="119336" y="1268760"/>
              <a:ext cx="11953328" cy="3816429"/>
            </a:xfrm>
            <a:prstGeom prst="rect">
              <a:avLst/>
            </a:prstGeom>
            <a:noFill/>
          </p:spPr>
          <p:txBody>
            <a:bodyPr wrap="square">
              <a:spAutoFit/>
            </a:bodyPr>
            <a:lstStyle/>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'Dispatched’</a:t>
              </a:r>
              <a:r>
                <a:rPr lang="en-US" dirty="0">
                  <a:latin typeface="Liberation Mono"/>
                </a:rPr>
                <a:t>;</a:t>
              </a:r>
            </a:p>
            <a:p>
              <a:pPr marL="342900" indent="-342900">
                <a:buFont typeface="+mj-lt"/>
                <a:buAutoNum type="arabicPeriod"/>
              </a:pPr>
              <a:endParaRPr lang="en-US" sz="4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status,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DHL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'UPS'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UPS</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'FedEx'</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FedEx</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WHERE</a:t>
              </a:r>
              <a:r>
                <a:rPr lang="en-US" dirty="0">
                  <a:latin typeface="Liberation Mono"/>
                </a:rPr>
                <a:t> status </a:t>
              </a:r>
              <a:r>
                <a:rPr lang="en-US" dirty="0">
                  <a:solidFill>
                    <a:schemeClr val="accent4">
                      <a:lumMod val="50000"/>
                    </a:schemeClr>
                  </a:solidFill>
                  <a:latin typeface="Liberation Mono"/>
                </a:rPr>
                <a:t>IN</a:t>
              </a:r>
              <a:r>
                <a:rPr lang="en-US" dirty="0">
                  <a:latin typeface="Liberation Mono"/>
                </a:rPr>
                <a:t> (</a:t>
              </a:r>
              <a:r>
                <a:rPr lang="en-US" dirty="0">
                  <a:solidFill>
                    <a:srgbClr val="00B050"/>
                  </a:solidFill>
                  <a:latin typeface="Liberation Mono"/>
                </a:rPr>
                <a:t>'Delivered', 'Pending'</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status;</a:t>
              </a: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dirty="0">
                <a:latin typeface="Liberation Mono"/>
              </a:endParaRPr>
            </a:p>
            <a:p>
              <a:pPr marL="342900" indent="-342900">
                <a:buFont typeface="+mj-lt"/>
                <a:buAutoNum type="arabicPeriod"/>
              </a:pPr>
              <a:endParaRPr lang="en-US" sz="400" dirty="0">
                <a:solidFill>
                  <a:srgbClr val="0077AA"/>
                </a:solidFill>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t1 </a:t>
              </a:r>
              <a:r>
                <a:rPr lang="en-US" dirty="0">
                  <a:solidFill>
                    <a:srgbClr val="0077AA"/>
                  </a:solidFill>
                  <a:latin typeface="Liberation Mono"/>
                </a:rPr>
                <a:t>WHERE</a:t>
              </a:r>
              <a:r>
                <a:rPr lang="en-US" dirty="0">
                  <a:latin typeface="Liberation Mono"/>
                </a:rPr>
                <a:t> delivery_date = </a:t>
              </a:r>
              <a:r>
                <a:rPr lang="en-US" dirty="0">
                  <a:solidFill>
                    <a:srgbClr val="00B050"/>
                  </a:solidFill>
                  <a:latin typeface="Liberation Mono"/>
                </a:rPr>
                <a:t>'2025-07-07’</a:t>
              </a:r>
              <a:r>
                <a:rPr lang="en-US" dirty="0">
                  <a:latin typeface="Liberation Mono"/>
                </a:rPr>
                <a:t>;</a:t>
              </a:r>
            </a:p>
          </p:txBody>
        </p:sp>
        <p:pic>
          <p:nvPicPr>
            <p:cNvPr id="9" name="Picture 8">
              <a:extLst>
                <a:ext uri="{FF2B5EF4-FFF2-40B4-BE49-F238E27FC236}">
                  <a16:creationId xmlns:a16="http://schemas.microsoft.com/office/drawing/2014/main" id="{C6A02B71-96ED-5BC8-3557-BF58D0FBB809}"/>
                </a:ext>
              </a:extLst>
            </p:cNvPr>
            <p:cNvPicPr>
              <a:picLocks noChangeAspect="1"/>
            </p:cNvPicPr>
            <p:nvPr/>
          </p:nvPicPr>
          <p:blipFill>
            <a:blip r:embed="rId2"/>
            <a:stretch>
              <a:fillRect/>
            </a:stretch>
          </p:blipFill>
          <p:spPr>
            <a:xfrm>
              <a:off x="286520" y="2852936"/>
              <a:ext cx="4496427" cy="1457528"/>
            </a:xfrm>
            <a:prstGeom prst="rect">
              <a:avLst/>
            </a:prstGeom>
          </p:spPr>
        </p:pic>
        <p:pic>
          <p:nvPicPr>
            <p:cNvPr id="11" name="Picture 10">
              <a:extLst>
                <a:ext uri="{FF2B5EF4-FFF2-40B4-BE49-F238E27FC236}">
                  <a16:creationId xmlns:a16="http://schemas.microsoft.com/office/drawing/2014/main" id="{2DE00641-CA7E-8210-B77B-882A63FC1513}"/>
                </a:ext>
              </a:extLst>
            </p:cNvPr>
            <p:cNvPicPr>
              <a:picLocks noChangeAspect="1"/>
            </p:cNvPicPr>
            <p:nvPr/>
          </p:nvPicPr>
          <p:blipFill>
            <a:blip r:embed="rId3"/>
            <a:stretch>
              <a:fillRect/>
            </a:stretch>
          </p:blipFill>
          <p:spPr>
            <a:xfrm>
              <a:off x="286520" y="5055208"/>
              <a:ext cx="8049748" cy="1686160"/>
            </a:xfrm>
            <a:prstGeom prst="rect">
              <a:avLst/>
            </a:prstGeom>
          </p:spPr>
        </p:pic>
      </p:grpSp>
    </p:spTree>
    <p:extLst>
      <p:ext uri="{BB962C8B-B14F-4D97-AF65-F5344CB8AC3E}">
        <p14:creationId xmlns:p14="http://schemas.microsoft.com/office/powerpoint/2010/main" val="857265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90712"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7" name="TextBox 6">
            <a:extLst>
              <a:ext uri="{FF2B5EF4-FFF2-40B4-BE49-F238E27FC236}">
                <a16:creationId xmlns:a16="http://schemas.microsoft.com/office/drawing/2014/main" id="{224C69BF-06C7-C6E4-5568-D98846788FE3}"/>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8" name="Rectangle 7">
            <a:extLst>
              <a:ext uri="{FF2B5EF4-FFF2-40B4-BE49-F238E27FC236}">
                <a16:creationId xmlns:a16="http://schemas.microsoft.com/office/drawing/2014/main" id="{BB5A24F4-FF2D-C297-3411-E4BCE7828894}"/>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66114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1B0B27-DB3E-1ECF-66A0-4C7968C57E8F}"/>
              </a:ext>
            </a:extLst>
          </p:cNvPr>
          <p:cNvSpPr txBox="1"/>
          <p:nvPr/>
        </p:nvSpPr>
        <p:spPr>
          <a:xfrm>
            <a:off x="209944" y="123890"/>
            <a:ext cx="11772112" cy="784830"/>
          </a:xfrm>
          <a:prstGeom prst="rect">
            <a:avLst/>
          </a:prstGeom>
          <a:noFill/>
        </p:spPr>
        <p:txBody>
          <a:bodyPr wrap="square">
            <a:spAutoFit/>
          </a:bodyPr>
          <a:lstStyle/>
          <a:p>
            <a:r>
              <a:rPr lang="en-IN" sz="2000" b="1" dirty="0"/>
              <a:t>onlineOrders</a:t>
            </a:r>
            <a:r>
              <a:rPr lang="en-IN" sz="2000" dirty="0"/>
              <a:t> { </a:t>
            </a:r>
            <a:r>
              <a:rPr lang="en-IN" sz="2000" i="1" dirty="0">
                <a:solidFill>
                  <a:srgbClr val="6565F7"/>
                </a:solidFill>
              </a:rPr>
              <a:t>orderID, customerID, product, category, quantity, orderDate, amount </a:t>
            </a:r>
            <a:r>
              <a:rPr lang="en-IN" sz="2000" dirty="0"/>
              <a:t>}</a:t>
            </a:r>
          </a:p>
          <a:p>
            <a:endParaRPr lang="en-IN" sz="400" dirty="0"/>
          </a:p>
          <a:p>
            <a:r>
              <a:rPr lang="en-IN" sz="2000" b="1" dirty="0"/>
              <a:t>fromStoreOrders</a:t>
            </a:r>
            <a:r>
              <a:rPr lang="en-IN" sz="2000" dirty="0"/>
              <a:t> { </a:t>
            </a:r>
            <a:r>
              <a:rPr lang="en-IN" sz="2000" i="1" dirty="0">
                <a:solidFill>
                  <a:srgbClr val="6565F7"/>
                </a:solidFill>
              </a:rPr>
              <a:t>orderID, customerID, product, category, quantity, orderDate, amount </a:t>
            </a:r>
            <a:r>
              <a:rPr lang="en-IN" sz="2000" dirty="0"/>
              <a:t>}</a:t>
            </a:r>
          </a:p>
        </p:txBody>
      </p:sp>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100440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1187455"/>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49218860"/>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a:latin typeface="Arial" panose="020B0604020202020204" pitchFamily="34" charset="0"/>
                          <a:cs typeface="Arial" panose="020B0604020202020204" pitchFamily="34" charset="0"/>
                        </a:rPr>
                        <a:t>usa   </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887533147"/>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a:t>
                      </a:r>
                      <a:r>
                        <a:rPr kumimoji="0" lang="en-US" sz="1800" kern="1200">
                          <a:solidFill>
                            <a:schemeClr val="tx1"/>
                          </a:solidFill>
                          <a:effectLst/>
                          <a:latin typeface="Liberation Mono"/>
                          <a:ea typeface="+mn-ea"/>
                          <a:cs typeface="Arial" panose="020B0604020202020204" pitchFamily="34" charset="0"/>
                        </a:rPr>
                        <a:t>JSON array/document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2C70-4C67-4501-ACBE-FE030C34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3818-6BDF-0D66-8F5F-E7C1154B916B}"/>
              </a:ext>
            </a:extLst>
          </p:cNvPr>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.JSON file</a:t>
            </a:r>
          </a:p>
        </p:txBody>
      </p:sp>
      <p:grpSp>
        <p:nvGrpSpPr>
          <p:cNvPr id="3" name="Group 2">
            <a:extLst>
              <a:ext uri="{FF2B5EF4-FFF2-40B4-BE49-F238E27FC236}">
                <a16:creationId xmlns:a16="http://schemas.microsoft.com/office/drawing/2014/main" id="{729C3CD2-B686-D589-ACE0-4E5B3DF0808F}"/>
              </a:ext>
            </a:extLst>
          </p:cNvPr>
          <p:cNvGrpSpPr/>
          <p:nvPr/>
        </p:nvGrpSpPr>
        <p:grpSpPr>
          <a:xfrm>
            <a:off x="191344" y="116632"/>
            <a:ext cx="11881320" cy="2985631"/>
            <a:chOff x="191344" y="292388"/>
            <a:chExt cx="11737304" cy="2985631"/>
          </a:xfrm>
        </p:grpSpPr>
        <p:sp>
          <p:nvSpPr>
            <p:cNvPr id="4" name="TextBox 3">
              <a:extLst>
                <a:ext uri="{FF2B5EF4-FFF2-40B4-BE49-F238E27FC236}">
                  <a16:creationId xmlns:a16="http://schemas.microsoft.com/office/drawing/2014/main" id="{7CF4502A-A4F8-5950-A713-8620D9C79E67}"/>
                </a:ext>
              </a:extLst>
            </p:cNvPr>
            <p:cNvSpPr txBox="1"/>
            <p:nvPr/>
          </p:nvSpPr>
          <p:spPr>
            <a:xfrm>
              <a:off x="191344" y="692696"/>
              <a:ext cx="11737304" cy="2585323"/>
            </a:xfrm>
            <a:prstGeom prst="rect">
              <a:avLst/>
            </a:prstGeom>
            <a:noFill/>
          </p:spPr>
          <p:txBody>
            <a:bodyPr wrap="square">
              <a:spAutoFit/>
            </a:bodyPr>
            <a:lstStyle/>
            <a:p>
              <a:r>
                <a:rPr lang="en-IN" dirty="0"/>
                <a:t>{"productId": "P1004","name": "LED Smart TV 50-inch","description": "4K Ultra HD, HDR, WiFi enabled.","category": "Electronics","brand":"VisionPro","price": { "currency": "USD", "amount": 499.99 },"stock": { "available": false, "quantity": 0 },"specifications": { "resolution": "4K", "screenSize": "50 inch", "hdmiPorts": 3 }}</a:t>
              </a:r>
            </a:p>
            <a:p>
              <a:r>
                <a:rPr lang="en-IN" dirty="0"/>
                <a:t>{"productId": "P1005","name": "Wooden Coffee Table","description": "Classic design with oak finish.","category": "Furniture","brand": "HomeCraft","price": { "currency": "USD", "amount": 149.99 },"stock": { "available": true, "quantity": 35 },"specifications": { "material": "Oak Wood", "dimensions": "120x60x45 cm" }}</a:t>
              </a:r>
            </a:p>
            <a:p>
              <a:r>
                <a:rPr lang="en-IN" dirty="0"/>
                <a:t>{"productId": "P1006","name": "Stainless Steel Water Bottle","description": "Insulated bottle keeps drinks hot/cold for 12 hours.","category": "Home &amp; Kitchen","brand": "HydraCool","price": { "currency": "USD", "amount": 19.99 },"stock": { "available": true, "quantity": 500 },"specifications": { "capacity": "750ml", "color": "Silver" }}</a:t>
              </a:r>
            </a:p>
          </p:txBody>
        </p:sp>
        <p:sp>
          <p:nvSpPr>
            <p:cNvPr id="5" name="TextBox 4">
              <a:extLst>
                <a:ext uri="{FF2B5EF4-FFF2-40B4-BE49-F238E27FC236}">
                  <a16:creationId xmlns:a16="http://schemas.microsoft.com/office/drawing/2014/main" id="{9D551425-3990-D826-4D55-9AC1A8E2E6C7}"/>
                </a:ext>
              </a:extLst>
            </p:cNvPr>
            <p:cNvSpPr txBox="1"/>
            <p:nvPr/>
          </p:nvSpPr>
          <p:spPr>
            <a:xfrm>
              <a:off x="245342" y="292388"/>
              <a:ext cx="1890217" cy="369332"/>
            </a:xfrm>
            <a:prstGeom prst="rect">
              <a:avLst/>
            </a:prstGeom>
            <a:noFill/>
          </p:spPr>
          <p:txBody>
            <a:bodyPr wrap="square">
              <a:spAutoFit/>
            </a:bodyPr>
            <a:lstStyle/>
            <a:p>
              <a:r>
                <a:rPr lang="en-IN" b="1" dirty="0">
                  <a:latin typeface="Liberation Mono"/>
                </a:rPr>
                <a:t>Product.JSON file</a:t>
              </a:r>
              <a:endParaRPr lang="en-IN" b="1" dirty="0"/>
            </a:p>
          </p:txBody>
        </p:sp>
      </p:grpSp>
      <p:sp>
        <p:nvSpPr>
          <p:cNvPr id="6" name="TextBox 5">
            <a:extLst>
              <a:ext uri="{FF2B5EF4-FFF2-40B4-BE49-F238E27FC236}">
                <a16:creationId xmlns:a16="http://schemas.microsoft.com/office/drawing/2014/main" id="{FBE5491F-6A10-6DAE-CE88-22FB4EB21B91}"/>
              </a:ext>
            </a:extLst>
          </p:cNvPr>
          <p:cNvSpPr txBox="1"/>
          <p:nvPr/>
        </p:nvSpPr>
        <p:spPr>
          <a:xfrm>
            <a:off x="250544" y="4708301"/>
            <a:ext cx="4477304" cy="1200329"/>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product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US" dirty="0">
                <a:latin typeface="Liberation Mono"/>
              </a:rPr>
              <a:t>id </a:t>
            </a:r>
            <a:r>
              <a:rPr lang="en-US" dirty="0">
                <a:solidFill>
                  <a:srgbClr val="834689"/>
                </a:solidFill>
                <a:latin typeface="Liberation Mono"/>
                <a:cs typeface="Arial" panose="020B0604020202020204" pitchFamily="34" charset="0"/>
              </a:rPr>
              <a:t>INT</a:t>
            </a:r>
            <a:r>
              <a:rPr lang="en-US"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rPr>
              <a:t>document</a:t>
            </a:r>
            <a:r>
              <a:rPr lang="en-IN" dirty="0">
                <a:solidFill>
                  <a:schemeClr val="bg1">
                    <a:lumMod val="6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9" name="TextBox 8">
            <a:extLst>
              <a:ext uri="{FF2B5EF4-FFF2-40B4-BE49-F238E27FC236}">
                <a16:creationId xmlns:a16="http://schemas.microsoft.com/office/drawing/2014/main" id="{257A22ED-DAC3-BC81-544F-5E7A2B152863}"/>
              </a:ext>
            </a:extLst>
          </p:cNvPr>
          <p:cNvSpPr txBox="1"/>
          <p:nvPr/>
        </p:nvSpPr>
        <p:spPr>
          <a:xfrm>
            <a:off x="5591944" y="4708301"/>
            <a:ext cx="6408712" cy="1077218"/>
          </a:xfrm>
          <a:prstGeom prst="rect">
            <a:avLst/>
          </a:prstGeom>
          <a:solidFill>
            <a:schemeClr val="bg1">
              <a:lumMod val="95000"/>
            </a:schemeClr>
          </a:solidFill>
        </p:spPr>
        <p:txBody>
          <a:bodyPr wrap="square">
            <a:spAutoFit/>
          </a:bodyPr>
          <a:lstStyle>
            <a:defPPr>
              <a:defRPr lang="en-US"/>
            </a:defPPr>
            <a:lvl1pPr>
              <a:defRPr sz="2000">
                <a:solidFill>
                  <a:srgbClr val="0077AA"/>
                </a:solidFill>
                <a:latin typeface="Liberation Mono"/>
                <a:cs typeface="Arial" panose="020B0604020202020204" pitchFamily="34" charset="0"/>
              </a:defRPr>
            </a:lvl1pPr>
          </a:lstStyle>
          <a:p>
            <a:r>
              <a:rPr lang="en-IN" dirty="0"/>
              <a:t>LOAD DATA INFILE </a:t>
            </a:r>
            <a:r>
              <a:rPr lang="en-IN" dirty="0">
                <a:solidFill>
                  <a:schemeClr val="tx1"/>
                </a:solidFill>
                <a:cs typeface="+mn-cs"/>
              </a:rPr>
              <a:t>'path/file-</a:t>
            </a:r>
            <a:r>
              <a:rPr lang="en-IN" dirty="0" err="1">
                <a:solidFill>
                  <a:schemeClr val="tx1"/>
                </a:solidFill>
                <a:cs typeface="+mn-cs"/>
              </a:rPr>
              <a:t>name.json</a:t>
            </a:r>
            <a:r>
              <a:rPr lang="en-IN" sz="2400" dirty="0">
                <a:solidFill>
                  <a:schemeClr val="tx1"/>
                </a:solidFill>
              </a:rPr>
              <a:t>'</a:t>
            </a:r>
            <a:r>
              <a:rPr lang="en-IN" dirty="0">
                <a:solidFill>
                  <a:schemeClr val="tx1"/>
                </a:solidFill>
                <a:cs typeface="+mn-cs"/>
              </a:rPr>
              <a:t> </a:t>
            </a:r>
            <a:r>
              <a:rPr lang="en-IN" dirty="0"/>
              <a:t>INTO TABLE </a:t>
            </a:r>
            <a:r>
              <a:rPr lang="en-IN" dirty="0">
                <a:solidFill>
                  <a:schemeClr val="tx1"/>
                </a:solidFill>
                <a:cs typeface="+mn-cs"/>
              </a:rPr>
              <a:t>product</a:t>
            </a:r>
          </a:p>
          <a:p>
            <a:r>
              <a:rPr lang="en-IN" b="1" dirty="0">
                <a:solidFill>
                  <a:srgbClr val="B212AA"/>
                </a:solidFill>
              </a:rPr>
              <a:t>(@json)</a:t>
            </a:r>
          </a:p>
          <a:p>
            <a:r>
              <a:rPr lang="en-IN" b="1" dirty="0">
                <a:solidFill>
                  <a:srgbClr val="B212AA"/>
                </a:solidFill>
              </a:rPr>
              <a:t>SET document = @json</a:t>
            </a:r>
            <a:r>
              <a:rPr lang="en-IN" dirty="0">
                <a:solidFill>
                  <a:schemeClr val="tx1"/>
                </a:solidFill>
                <a:cs typeface="+mn-cs"/>
              </a:rPr>
              <a:t>;</a:t>
            </a:r>
          </a:p>
        </p:txBody>
      </p:sp>
    </p:spTree>
    <p:extLst>
      <p:ext uri="{BB962C8B-B14F-4D97-AF65-F5344CB8AC3E}">
        <p14:creationId xmlns:p14="http://schemas.microsoft.com/office/powerpoint/2010/main" val="415233530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4072822638"/>
              </p:ext>
            </p:extLst>
          </p:nvPr>
        </p:nvGraphicFramePr>
        <p:xfrm>
          <a:off x="4871864" y="2204864"/>
          <a:ext cx="7200800" cy="329184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dirty="0">
                          <a:latin typeface="Arial" panose="020B0604020202020204" pitchFamily="34" charset="0"/>
                          <a:cs typeface="Arial" panose="020B0604020202020204" pitchFamily="34" charset="0"/>
                        </a:rPr>
                        <a:t>Declared with </a:t>
                      </a:r>
                      <a:r>
                        <a:rPr lang="en-IN" b="1" dirty="0">
                          <a:latin typeface="Arial" panose="020B0604020202020204" pitchFamily="34" charset="0"/>
                          <a:cs typeface="Arial" panose="020B0604020202020204" pitchFamily="34" charset="0"/>
                        </a:rPr>
                        <a:t>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dirty="0">
                          <a:latin typeface="Arial" panose="020B0604020202020204" pitchFamily="34" charset="0"/>
                          <a:cs typeface="Arial" panose="020B0604020202020204" pitchFamily="34" charset="0"/>
                        </a:rPr>
                        <a:t>From procedure/function signature </a:t>
                      </a:r>
                      <a:r>
                        <a:rPr lang="en-IN" b="1" dirty="0">
                          <a:latin typeface="Arial" panose="020B0604020202020204" pitchFamily="34" charset="0"/>
                          <a:cs typeface="Arial" panose="020B0604020202020204" pitchFamily="34" charset="0"/>
                        </a:rPr>
                        <a:t>(IN, OUT, INOUT)</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7882590"/>
                  </a:ext>
                </a:extLst>
              </a:tr>
              <a:tr h="0">
                <a:tc>
                  <a:txBody>
                    <a:bodyPr/>
                    <a:lstStyle/>
                    <a:p>
                      <a:r>
                        <a:rPr lang="en-IN" b="0" dirty="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r h="0">
                <a:tc gridSpan="3">
                  <a:txBody>
                    <a:bodyPr/>
                    <a:lstStyle/>
                    <a:p>
                      <a:endParaRPr lang="en-IN" b="0"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24570087"/>
                  </a:ext>
                </a:extLst>
              </a:tr>
              <a:tr h="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When a local variable has the same name as a parameter in MySQL, the </a:t>
                      </a:r>
                      <a:r>
                        <a:rPr lang="en-US" b="1" dirty="0">
                          <a:latin typeface="Arial" panose="020B0604020202020204" pitchFamily="34" charset="0"/>
                          <a:cs typeface="Arial" panose="020B0604020202020204" pitchFamily="34" charset="0"/>
                        </a:rPr>
                        <a:t>local variable hides the parameter completely</a:t>
                      </a:r>
                      <a:r>
                        <a:rPr lang="en-US" dirty="0">
                          <a:latin typeface="Arial" panose="020B0604020202020204" pitchFamily="34" charset="0"/>
                          <a:cs typeface="Arial" panose="020B0604020202020204" pitchFamily="34" charset="0"/>
                        </a:rPr>
                        <a:t>. The parameter value cannot be accessed inside the procedure.</a:t>
                      </a:r>
                      <a:endParaRPr lang="en-IN" dirty="0">
                        <a:latin typeface="Arial" panose="020B0604020202020204" pitchFamily="34" charset="0"/>
                        <a:cs typeface="Arial" panose="020B0604020202020204" pitchFamily="34" charset="0"/>
                      </a:endParaRPr>
                    </a:p>
                  </a:txBody>
                  <a:tcPr anchor="ctr"/>
                </a:tc>
                <a:tc hMerge="1">
                  <a:txBody>
                    <a:bodyPr/>
                    <a:lstStyle/>
                    <a:p>
                      <a:endParaRPr lang="en-IN" b="0" i="0" dirty="0">
                        <a:latin typeface="Arial" panose="020B0604020202020204" pitchFamily="34" charset="0"/>
                        <a:cs typeface="Arial" panose="020B0604020202020204" pitchFamily="34" charset="0"/>
                      </a:endParaRPr>
                    </a:p>
                  </a:txBody>
                  <a:tcPr anchor="ctr"/>
                </a:tc>
                <a:tc hMerge="1">
                  <a:txBody>
                    <a:bodyPr/>
                    <a:lstStyle/>
                    <a:p>
                      <a:endParaRPr kumimoji="0" lang="en-US"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60061094"/>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b="1"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835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D70B-0B9B-85BB-CA91-1A877FD2E7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BDB7465-9E44-8FAD-3B21-D68377115AFF}"/>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DELETE and INSERT)</a:t>
            </a:r>
          </a:p>
        </p:txBody>
      </p:sp>
      <p:sp>
        <p:nvSpPr>
          <p:cNvPr id="7" name="Rectangle 6">
            <a:extLst>
              <a:ext uri="{FF2B5EF4-FFF2-40B4-BE49-F238E27FC236}">
                <a16:creationId xmlns:a16="http://schemas.microsoft.com/office/drawing/2014/main" id="{052E8B8C-9949-8136-7BF2-0C4FBBDC10B6}"/>
              </a:ext>
            </a:extLst>
          </p:cNvPr>
          <p:cNvSpPr/>
          <p:nvPr/>
        </p:nvSpPr>
        <p:spPr>
          <a:xfrm>
            <a:off x="478800" y="836712"/>
            <a:ext cx="11089808" cy="566308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 Read Write;</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t2 where c1=2;</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sz="4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sz="600"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endParaRPr lang="en-US" sz="600"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AB88F932-E0B7-F72F-DBA6-17C47FCC1C08}"/>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6904923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835200"/>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solidFill>
                  <a:srgbClr val="990055"/>
                </a:solidFill>
                <a:latin typeface="Segoe UI Semilight" panose="020B0402040204020203" pitchFamily="34" charset="0"/>
                <a:cs typeface="Segoe UI Semilight" panose="020B0402040204020203" pitchFamily="34" charset="0"/>
              </a:rPr>
              <a:t>1146</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478800" y="835200"/>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8352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35200"/>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4DD-A476-8490-469B-1A6010C14D2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B9A169-CC20-89EE-5A54-FB5CF10C0375}"/>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
        <p:nvSpPr>
          <p:cNvPr id="3" name="TextBox 2">
            <a:extLst>
              <a:ext uri="{FF2B5EF4-FFF2-40B4-BE49-F238E27FC236}">
                <a16:creationId xmlns:a16="http://schemas.microsoft.com/office/drawing/2014/main" id="{EA540B03-7FF4-0DAF-BD97-955AF0E47146}"/>
              </a:ext>
            </a:extLst>
          </p:cNvPr>
          <p:cNvSpPr txBox="1"/>
          <p:nvPr/>
        </p:nvSpPr>
        <p:spPr>
          <a:xfrm>
            <a:off x="335360" y="1052736"/>
            <a:ext cx="11521280" cy="1107996"/>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1: Create table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storeProcedure and Insert 3 rows.</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a:p>
            <a:pPr marL="285750" indent="-285750">
              <a:buFont typeface="Wingdings" panose="05000000000000000000" pitchFamily="2" charset="2"/>
              <a:buChar char="n"/>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storeProcedure(id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rPr>
              <a:t>AUTO_INCREMENT</a:t>
            </a:r>
            <a:r>
              <a:rPr lang="en-IN" dirty="0">
                <a:latin typeface="Liberation Mono"/>
              </a:rPr>
              <a:t>, procedureNames </a:t>
            </a:r>
            <a:r>
              <a:rPr lang="en-IN" dirty="0">
                <a:solidFill>
                  <a:srgbClr val="834689"/>
                </a:solidFill>
                <a:latin typeface="Liberation Mono"/>
                <a:cs typeface="Arial" panose="020B0604020202020204" pitchFamily="34" charset="0"/>
              </a:rPr>
              <a:t>VARCHAR</a:t>
            </a:r>
            <a:r>
              <a:rPr lang="en-IN" dirty="0">
                <a:latin typeface="Liberation Mono"/>
              </a:rPr>
              <a:t>(64));</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storeProcedure(procedureNames) </a:t>
            </a:r>
            <a:r>
              <a:rPr lang="en-IN" dirty="0">
                <a:solidFill>
                  <a:srgbClr val="0077AA"/>
                </a:solidFill>
                <a:latin typeface="Liberation Mono"/>
              </a:rPr>
              <a:t>VALUES</a:t>
            </a:r>
            <a:r>
              <a:rPr lang="en-IN" dirty="0">
                <a:latin typeface="Liberation Mono"/>
              </a:rPr>
              <a:t>(</a:t>
            </a:r>
            <a:r>
              <a:rPr lang="en-IN" dirty="0">
                <a:solidFill>
                  <a:srgbClr val="669900"/>
                </a:solidFill>
                <a:latin typeface="Liberation Mono"/>
                <a:cs typeface="Segoe UI Semilight" panose="020B0402040204020203" pitchFamily="34" charset="0"/>
              </a:rPr>
              <a:t>'insertData'</a:t>
            </a:r>
            <a:r>
              <a:rPr lang="en-IN" dirty="0">
                <a:latin typeface="Liberation Mono"/>
              </a:rPr>
              <a:t>),(</a:t>
            </a:r>
            <a:r>
              <a:rPr lang="en-IN" dirty="0">
                <a:solidFill>
                  <a:srgbClr val="669900"/>
                </a:solidFill>
                <a:latin typeface="Liberation Mono"/>
                <a:cs typeface="Segoe UI Semilight" panose="020B0402040204020203" pitchFamily="34" charset="0"/>
              </a:rPr>
              <a:t>'updateData'</a:t>
            </a:r>
            <a:r>
              <a:rPr lang="en-IN" dirty="0">
                <a:latin typeface="Liberation Mono"/>
              </a:rPr>
              <a:t>),(</a:t>
            </a:r>
            <a:r>
              <a:rPr lang="en-IN" dirty="0">
                <a:solidFill>
                  <a:srgbClr val="669900"/>
                </a:solidFill>
                <a:latin typeface="Liberation Mono"/>
                <a:cs typeface="Segoe UI Semilight" panose="020B0402040204020203" pitchFamily="34" charset="0"/>
              </a:rPr>
              <a:t>'deleteData'</a:t>
            </a:r>
            <a:r>
              <a:rPr lang="en-IN" dirty="0">
                <a:latin typeface="Liberation Mono"/>
              </a:rPr>
              <a:t>);</a:t>
            </a:r>
          </a:p>
        </p:txBody>
      </p:sp>
      <p:grpSp>
        <p:nvGrpSpPr>
          <p:cNvPr id="18" name="Group 17">
            <a:extLst>
              <a:ext uri="{FF2B5EF4-FFF2-40B4-BE49-F238E27FC236}">
                <a16:creationId xmlns:a16="http://schemas.microsoft.com/office/drawing/2014/main" id="{BA555421-70A3-1A1D-5707-2B3022931BD1}"/>
              </a:ext>
            </a:extLst>
          </p:cNvPr>
          <p:cNvGrpSpPr/>
          <p:nvPr/>
        </p:nvGrpSpPr>
        <p:grpSpPr>
          <a:xfrm>
            <a:off x="335360" y="2273029"/>
            <a:ext cx="11521280" cy="4566706"/>
            <a:chOff x="335360" y="2189763"/>
            <a:chExt cx="10225136" cy="4566706"/>
          </a:xfrm>
        </p:grpSpPr>
        <p:sp>
          <p:nvSpPr>
            <p:cNvPr id="12" name="TextBox 11">
              <a:extLst>
                <a:ext uri="{FF2B5EF4-FFF2-40B4-BE49-F238E27FC236}">
                  <a16:creationId xmlns:a16="http://schemas.microsoft.com/office/drawing/2014/main" id="{6AF73FDF-5ED1-A8D0-7127-E6B4C1679584}"/>
                </a:ext>
              </a:extLst>
            </p:cNvPr>
            <p:cNvSpPr txBox="1"/>
            <p:nvPr/>
          </p:nvSpPr>
          <p:spPr>
            <a:xfrm>
              <a:off x="335360" y="2189763"/>
              <a:ext cx="6094378"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2: Create all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a:t>
              </a:r>
              <a:endPar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A3FB3109-BDBC-BB1C-EB5F-3ABAB0D30966}"/>
                </a:ext>
              </a:extLst>
            </p:cNvPr>
            <p:cNvGrpSpPr/>
            <p:nvPr/>
          </p:nvGrpSpPr>
          <p:grpSpPr>
            <a:xfrm>
              <a:off x="335360" y="2621811"/>
              <a:ext cx="10225136" cy="4134658"/>
              <a:chOff x="335360" y="2621811"/>
              <a:chExt cx="10225136" cy="4134658"/>
            </a:xfrm>
          </p:grpSpPr>
          <p:sp>
            <p:nvSpPr>
              <p:cNvPr id="14" name="TextBox 13">
                <a:extLst>
                  <a:ext uri="{FF2B5EF4-FFF2-40B4-BE49-F238E27FC236}">
                    <a16:creationId xmlns:a16="http://schemas.microsoft.com/office/drawing/2014/main" id="{DDBA43F2-FC20-9DA5-DD56-349F72944E2B}"/>
                  </a:ext>
                </a:extLst>
              </p:cNvPr>
              <p:cNvSpPr txBox="1"/>
              <p:nvPr/>
            </p:nvSpPr>
            <p:spPr>
              <a:xfrm>
                <a:off x="335360"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insertData;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insertData()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inserted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5" name="TextBox 14">
                <a:extLst>
                  <a:ext uri="{FF2B5EF4-FFF2-40B4-BE49-F238E27FC236}">
                    <a16:creationId xmlns:a16="http://schemas.microsoft.com/office/drawing/2014/main" id="{5CD7DB97-DDB2-F86F-842D-028B8B2632D8}"/>
                  </a:ext>
                </a:extLst>
              </p:cNvPr>
              <p:cNvSpPr txBox="1"/>
              <p:nvPr/>
            </p:nvSpPr>
            <p:spPr>
              <a:xfrm>
                <a:off x="5663952" y="2621811"/>
                <a:ext cx="489654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updateData;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updateData()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updated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6" name="TextBox 15">
                <a:extLst>
                  <a:ext uri="{FF2B5EF4-FFF2-40B4-BE49-F238E27FC236}">
                    <a16:creationId xmlns:a16="http://schemas.microsoft.com/office/drawing/2014/main" id="{54778F78-B5A7-5F3C-D734-F268EC18F22E}"/>
                  </a:ext>
                </a:extLst>
              </p:cNvPr>
              <p:cNvSpPr txBox="1"/>
              <p:nvPr/>
            </p:nvSpPr>
            <p:spPr>
              <a:xfrm>
                <a:off x="335360" y="4725144"/>
                <a:ext cx="460851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deleteData;</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deleteData()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"Data deleted . . ." </a:t>
                </a:r>
                <a:r>
                  <a:rPr lang="en-IN" dirty="0">
                    <a:latin typeface="Segoe UI Semilight" panose="020B0402040204020203" pitchFamily="34" charset="0"/>
                    <a:cs typeface="Segoe UI Semilight" panose="020B0402040204020203" pitchFamily="34" charset="0"/>
                  </a:rPr>
                  <a:t>AS  Message;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grpSp>
      <p:sp>
        <p:nvSpPr>
          <p:cNvPr id="4" name="TextBox 3">
            <a:extLst>
              <a:ext uri="{FF2B5EF4-FFF2-40B4-BE49-F238E27FC236}">
                <a16:creationId xmlns:a16="http://schemas.microsoft.com/office/drawing/2014/main" id="{4022371B-EF7B-3C6B-3751-F1BA19EAABCD}"/>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- 1</a:t>
            </a:r>
            <a:endParaRPr lang="en-IN" sz="2000" dirty="0">
              <a:solidFill>
                <a:srgbClr val="B212AA"/>
              </a:solidFill>
            </a:endParaRPr>
          </a:p>
        </p:txBody>
      </p:sp>
    </p:spTree>
    <p:extLst>
      <p:ext uri="{BB962C8B-B14F-4D97-AF65-F5344CB8AC3E}">
        <p14:creationId xmlns:p14="http://schemas.microsoft.com/office/powerpoint/2010/main" val="795191622"/>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6344-DB86-2C6D-A2C1-CFEFD54E32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8F526F-D3DD-14E0-E016-54F1667FC20F}"/>
              </a:ext>
            </a:extLst>
          </p:cNvPr>
          <p:cNvGrpSpPr/>
          <p:nvPr/>
        </p:nvGrpSpPr>
        <p:grpSpPr>
          <a:xfrm>
            <a:off x="478800" y="1484784"/>
            <a:ext cx="11161816" cy="3910498"/>
            <a:chOff x="263352" y="1174686"/>
            <a:chExt cx="11593288" cy="3910498"/>
          </a:xfrm>
        </p:grpSpPr>
        <p:sp>
          <p:nvSpPr>
            <p:cNvPr id="3" name="TextBox 2">
              <a:extLst>
                <a:ext uri="{FF2B5EF4-FFF2-40B4-BE49-F238E27FC236}">
                  <a16:creationId xmlns:a16="http://schemas.microsoft.com/office/drawing/2014/main" id="{97A0F818-9041-A4A9-9A21-9271AF4C0054}"/>
                </a:ext>
              </a:extLst>
            </p:cNvPr>
            <p:cNvSpPr txBox="1"/>
            <p:nvPr/>
          </p:nvSpPr>
          <p:spPr>
            <a:xfrm>
              <a:off x="335360" y="1174686"/>
              <a:ext cx="11521280" cy="369332"/>
            </a:xfrm>
            <a:prstGeom prst="rect">
              <a:avLst/>
            </a:prstGeom>
            <a:noFill/>
          </p:spPr>
          <p:txBody>
            <a:bodyPr wrap="square">
              <a:spAutoFit/>
            </a:bodyPr>
            <a:lstStyle/>
            <a:p>
              <a:r>
                <a:rPr lang="en-US" b="1" i="1" dirty="0">
                  <a:solidFill>
                    <a:srgbClr val="C00000"/>
                  </a:solidFill>
                  <a:latin typeface="Arial" panose="020B0604020202020204" pitchFamily="34" charset="0"/>
                  <a:ea typeface="Segoe UI Symbol" panose="020B0502040204020203" pitchFamily="34" charset="0"/>
                  <a:cs typeface="Arial" panose="020B0604020202020204" pitchFamily="34" charset="0"/>
                </a:rPr>
                <a:t>-- Step 3: Create main </a:t>
              </a:r>
              <a:r>
                <a:rPr lang="en-IN" b="1" i="1" dirty="0">
                  <a:solidFill>
                    <a:srgbClr val="C00000"/>
                  </a:solidFill>
                  <a:latin typeface="Arial" panose="020B0604020202020204" pitchFamily="34" charset="0"/>
                  <a:ea typeface="Segoe UI Symbol" panose="020B0502040204020203" pitchFamily="34" charset="0"/>
                  <a:cs typeface="Arial" panose="020B0604020202020204" pitchFamily="34" charset="0"/>
                </a:rPr>
                <a:t>stored procedure to invoke the procedures</a:t>
              </a:r>
            </a:p>
          </p:txBody>
        </p:sp>
        <p:sp>
          <p:nvSpPr>
            <p:cNvPr id="4" name="TextBox 3">
              <a:extLst>
                <a:ext uri="{FF2B5EF4-FFF2-40B4-BE49-F238E27FC236}">
                  <a16:creationId xmlns:a16="http://schemas.microsoft.com/office/drawing/2014/main" id="{11DED00D-E34F-AA75-B52F-862F49AB80B1}"/>
                </a:ext>
              </a:extLst>
            </p:cNvPr>
            <p:cNvSpPr txBox="1"/>
            <p:nvPr/>
          </p:nvSpPr>
          <p:spPr>
            <a:xfrm>
              <a:off x="263352" y="1668864"/>
              <a:ext cx="1159328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cs typeface="Segoe UI Semilight" panose="020B0402040204020203" pitchFamily="34" charset="0"/>
                </a:rPr>
                <a:t> main;</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main(</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proName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(64);</a:t>
              </a:r>
            </a:p>
            <a:p>
              <a:pPr marL="273050"/>
              <a:r>
                <a:rPr lang="en-IN" dirty="0">
                  <a:latin typeface="Segoe UI Semilight" panose="020B0402040204020203" pitchFamily="34" charset="0"/>
                  <a:cs typeface="Segoe UI Semilight" panose="020B0402040204020203" pitchFamily="34" charset="0"/>
                </a:rPr>
                <a:t>    set @a :='';</a:t>
              </a:r>
            </a:p>
            <a:p>
              <a:pPr marL="273050"/>
              <a:r>
                <a:rPr lang="en-IN" dirty="0">
                  <a:latin typeface="Segoe UI Semilight" panose="020B0402040204020203" pitchFamily="34" charset="0"/>
                  <a:cs typeface="Segoe UI Semilight" panose="020B0402040204020203" pitchFamily="34" charset="0"/>
                </a:rPr>
                <a:t>    SELECT procedureNames INTO proName FROM storeProcedure WHERE id = z;	</a:t>
              </a:r>
            </a:p>
            <a:p>
              <a:pPr marL="273050"/>
              <a:r>
                <a:rPr lang="en-IN" dirty="0">
                  <a:latin typeface="Segoe UI Semilight" panose="020B0402040204020203" pitchFamily="34" charset="0"/>
                  <a:cs typeface="Segoe UI Semilight" panose="020B0402040204020203" pitchFamily="34" charset="0"/>
                </a:rPr>
                <a:t>    set @a := CONCAT(</a:t>
              </a:r>
              <a:r>
                <a:rPr lang="en-IN" dirty="0">
                  <a:solidFill>
                    <a:srgbClr val="00B050"/>
                  </a:solidFill>
                  <a:latin typeface="Segoe UI Semilight" panose="020B0402040204020203" pitchFamily="34" charset="0"/>
                  <a:cs typeface="Segoe UI Semilight" panose="020B0402040204020203" pitchFamily="34" charset="0"/>
                </a:rPr>
                <a:t>'CALL'</a:t>
              </a:r>
              <a:r>
                <a:rPr lang="en-IN" dirty="0">
                  <a:latin typeface="Segoe UI Semilight" panose="020B0402040204020203" pitchFamily="34" charset="0"/>
                  <a:cs typeface="Segoe UI Semilight" panose="020B0402040204020203" pitchFamily="34" charset="0"/>
                </a:rPr>
                <a:t>, proName, </a:t>
              </a:r>
              <a:r>
                <a:rPr lang="en-IN" dirty="0">
                  <a:solidFill>
                    <a:srgbClr val="00B05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 FROM @xx;</a:t>
              </a:r>
            </a:p>
            <a:p>
              <a:pPr marL="273050"/>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US" dirty="0">
                  <a:solidFill>
                    <a:srgbClr val="000000"/>
                  </a:solidFill>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grpSp>
      <p:sp>
        <p:nvSpPr>
          <p:cNvPr id="5" name="TextBox 4">
            <a:extLst>
              <a:ext uri="{FF2B5EF4-FFF2-40B4-BE49-F238E27FC236}">
                <a16:creationId xmlns:a16="http://schemas.microsoft.com/office/drawing/2014/main" id="{0E3CD735-95C7-2106-B734-1A60610F8124}"/>
              </a:ext>
            </a:extLst>
          </p:cNvPr>
          <p:cNvSpPr txBox="1"/>
          <p:nvPr/>
        </p:nvSpPr>
        <p:spPr>
          <a:xfrm>
            <a:off x="119336" y="134640"/>
            <a:ext cx="1081742" cy="400110"/>
          </a:xfrm>
          <a:prstGeom prst="rect">
            <a:avLst/>
          </a:prstGeom>
          <a:noFill/>
        </p:spPr>
        <p:txBody>
          <a:bodyPr wrap="square">
            <a:spAutoFit/>
          </a:bodyPr>
          <a:lstStyle/>
          <a:p>
            <a:r>
              <a:rPr lang="en-US" sz="2000" b="1" i="1" dirty="0">
                <a:solidFill>
                  <a:srgbClr val="B212AA"/>
                </a:solidFill>
                <a:latin typeface="Liberation Mono"/>
                <a:ea typeface="Segoe UI Symbol" panose="020B0502040204020203" pitchFamily="34" charset="0"/>
                <a:cs typeface="Segoe UI Semilight" panose="020B0402040204020203" pitchFamily="34" charset="0"/>
              </a:rPr>
              <a:t>Page - 2</a:t>
            </a:r>
            <a:endParaRPr lang="en-IN" sz="2000" dirty="0">
              <a:solidFill>
                <a:srgbClr val="B212AA"/>
              </a:solidFill>
            </a:endParaRPr>
          </a:p>
        </p:txBody>
      </p:sp>
      <p:sp>
        <p:nvSpPr>
          <p:cNvPr id="9" name="Rectangle 8">
            <a:extLst>
              <a:ext uri="{FF2B5EF4-FFF2-40B4-BE49-F238E27FC236}">
                <a16:creationId xmlns:a16="http://schemas.microsoft.com/office/drawing/2014/main" id="{747E1A7B-56AA-D6C1-E458-7F366E5B0042}"/>
              </a:ext>
            </a:extLst>
          </p:cNvPr>
          <p:cNvSpPr/>
          <p:nvPr/>
        </p:nvSpPr>
        <p:spPr>
          <a:xfrm>
            <a:off x="1127448" y="1"/>
            <a:ext cx="10009112"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 </a:t>
            </a:r>
          </a:p>
          <a:p>
            <a:pPr algn="r"/>
            <a:r>
              <a:rPr lang="en-IN" sz="3200" i="1" dirty="0">
                <a:solidFill>
                  <a:srgbClr val="FF9900"/>
                </a:solidFill>
                <a:latin typeface="Arial" pitchFamily="34" charset="0"/>
                <a:cs typeface="Arial" pitchFamily="34" charset="0"/>
              </a:rPr>
              <a:t>storing procedure names in table and then invoking it</a:t>
            </a:r>
          </a:p>
        </p:txBody>
      </p:sp>
    </p:spTree>
    <p:extLst>
      <p:ext uri="{BB962C8B-B14F-4D97-AF65-F5344CB8AC3E}">
        <p14:creationId xmlns:p14="http://schemas.microsoft.com/office/powerpoint/2010/main" val="365708455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478800" y="835200"/>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483051"/>
            <a:ext cx="11233824"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8800" y="278060"/>
            <a:ext cx="11233824"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;1.33</a:t>
            </a:r>
          </a:p>
        </p:txBody>
      </p:sp>
    </p:spTree>
    <p:extLst>
      <p:ext uri="{BB962C8B-B14F-4D97-AF65-F5344CB8AC3E}">
        <p14:creationId xmlns:p14="http://schemas.microsoft.com/office/powerpoint/2010/main" val="3845747002"/>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835200"/>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835200"/>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
        <p:nvSpPr>
          <p:cNvPr id="3" name="Rectangle 2">
            <a:extLst>
              <a:ext uri="{FF2B5EF4-FFF2-40B4-BE49-F238E27FC236}">
                <a16:creationId xmlns:a16="http://schemas.microsoft.com/office/drawing/2014/main" id="{0ECBE775-9B7B-4CD6-A93D-28C68374C2E2}"/>
              </a:ext>
            </a:extLst>
          </p:cNvPr>
          <p:cNvSpPr/>
          <p:nvPr/>
        </p:nvSpPr>
        <p:spPr>
          <a:xfrm>
            <a:off x="258024" y="4509120"/>
            <a:ext cx="11617986" cy="2215991"/>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 use CURSORS in user-defined function (UDF).</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cannot use prepared statements inside a user-defined function (UDF).</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50713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835200"/>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835200"/>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835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835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38792" y="835200"/>
            <a:ext cx="11881320"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8800" y="835200"/>
            <a:ext cx="1130583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478800" y="835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graphicFrame>
        <p:nvGraphicFramePr>
          <p:cNvPr id="6" name="Table 5">
            <a:extLst>
              <a:ext uri="{FF2B5EF4-FFF2-40B4-BE49-F238E27FC236}">
                <a16:creationId xmlns:a16="http://schemas.microsoft.com/office/drawing/2014/main" id="{DE8A6575-ECCC-A896-F8AF-5C9B4376B98B}"/>
              </a:ext>
            </a:extLst>
          </p:cNvPr>
          <p:cNvGraphicFramePr>
            <a:graphicFrameLocks noGrp="1"/>
          </p:cNvGraphicFramePr>
          <p:nvPr>
            <p:extLst>
              <p:ext uri="{D42A27DB-BD31-4B8C-83A1-F6EECF244321}">
                <p14:modId xmlns:p14="http://schemas.microsoft.com/office/powerpoint/2010/main" val="1601286406"/>
              </p:ext>
            </p:extLst>
          </p:nvPr>
        </p:nvGraphicFramePr>
        <p:xfrm>
          <a:off x="551384" y="4365104"/>
          <a:ext cx="10934199" cy="1752600"/>
        </p:xfrm>
        <a:graphic>
          <a:graphicData uri="http://schemas.openxmlformats.org/drawingml/2006/table">
            <a:tbl>
              <a:tblPr firstRow="1" bandRow="1">
                <a:tableStyleId>{5940675A-B579-460E-94D1-54222C63F5DA}</a:tableStyleId>
              </a:tblPr>
              <a:tblGrid>
                <a:gridCol w="1564327">
                  <a:extLst>
                    <a:ext uri="{9D8B030D-6E8A-4147-A177-3AD203B41FA5}">
                      <a16:colId xmlns:a16="http://schemas.microsoft.com/office/drawing/2014/main" val="1187566563"/>
                    </a:ext>
                  </a:extLst>
                </a:gridCol>
                <a:gridCol w="9369872">
                  <a:extLst>
                    <a:ext uri="{9D8B030D-6E8A-4147-A177-3AD203B41FA5}">
                      <a16:colId xmlns:a16="http://schemas.microsoft.com/office/drawing/2014/main" val="3064139531"/>
                    </a:ext>
                  </a:extLst>
                </a:gridCol>
              </a:tblGrid>
              <a:tr h="370840">
                <a:tc>
                  <a:txBody>
                    <a:bodyPr/>
                    <a:lstStyle/>
                    <a:p>
                      <a:pPr algn="ctr"/>
                      <a:r>
                        <a:rPr lang="en-IN" b="1" dirty="0"/>
                        <a:t>Trigger type </a:t>
                      </a:r>
                    </a:p>
                  </a:txBody>
                  <a:tcPr/>
                </a:tc>
                <a:tc>
                  <a:txBody>
                    <a:bodyPr/>
                    <a:lstStyle/>
                    <a:p>
                      <a:pPr algn="ctr"/>
                      <a:r>
                        <a:rPr lang="en-IN" b="1" dirty="0"/>
                        <a:t>Accessible pseudo-records</a:t>
                      </a:r>
                    </a:p>
                  </a:txBody>
                  <a:tcPr/>
                </a:tc>
                <a:extLst>
                  <a:ext uri="{0D108BD9-81ED-4DB2-BD59-A6C34878D82A}">
                    <a16:rowId xmlns:a16="http://schemas.microsoft.com/office/drawing/2014/main" val="3777813998"/>
                  </a:ext>
                </a:extLst>
              </a:tr>
              <a:tr h="370840">
                <a:tc>
                  <a:txBody>
                    <a:bodyPr/>
                    <a:lstStyle/>
                    <a:p>
                      <a:r>
                        <a:rPr lang="en-IN" dirty="0"/>
                        <a:t>INSERT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NEW: Contains the values of the row being inserted. There is no OLD record.</a:t>
                      </a:r>
                    </a:p>
                  </a:txBody>
                  <a:tcPr/>
                </a:tc>
                <a:extLst>
                  <a:ext uri="{0D108BD9-81ED-4DB2-BD59-A6C34878D82A}">
                    <a16:rowId xmlns:a16="http://schemas.microsoft.com/office/drawing/2014/main" val="3919299743"/>
                  </a:ext>
                </a:extLst>
              </a:tr>
              <a:tr h="370840">
                <a:tc>
                  <a:txBody>
                    <a:bodyPr/>
                    <a:lstStyle/>
                    <a:p>
                      <a:r>
                        <a:rPr lang="en-IN" dirty="0"/>
                        <a:t>UPDATE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OLD: Contains the values of the row before the update.</a:t>
                      </a:r>
                    </a:p>
                    <a:p>
                      <a:r>
                        <a:rPr lang="en-IN" dirty="0"/>
                        <a:t>NEW: Contains the values of the row after the update.</a:t>
                      </a:r>
                    </a:p>
                  </a:txBody>
                  <a:tcPr/>
                </a:tc>
                <a:extLst>
                  <a:ext uri="{0D108BD9-81ED-4DB2-BD59-A6C34878D82A}">
                    <a16:rowId xmlns:a16="http://schemas.microsoft.com/office/drawing/2014/main" val="208905115"/>
                  </a:ext>
                </a:extLst>
              </a:tr>
              <a:tr h="370840">
                <a:tc>
                  <a:txBody>
                    <a:bodyPr/>
                    <a:lstStyle/>
                    <a:p>
                      <a:r>
                        <a:rPr lang="en-IN" dirty="0"/>
                        <a:t>DELETE</a:t>
                      </a:r>
                    </a:p>
                  </a:txBody>
                  <a:tcPr/>
                </a:tc>
                <a:tc>
                  <a:txBody>
                    <a:bodyPr/>
                    <a:lstStyle/>
                    <a:p>
                      <a:r>
                        <a:rPr lang="en-IN" dirty="0"/>
                        <a:t>OLD: Contains the values of the row being deleted. There is no NEW record.</a:t>
                      </a:r>
                    </a:p>
                  </a:txBody>
                  <a:tcPr/>
                </a:tc>
                <a:extLst>
                  <a:ext uri="{0D108BD9-81ED-4DB2-BD59-A6C34878D82A}">
                    <a16:rowId xmlns:a16="http://schemas.microsoft.com/office/drawing/2014/main" val="2692724887"/>
                  </a:ext>
                </a:extLst>
              </a:tr>
            </a:tbl>
          </a:graphicData>
        </a:graphic>
      </p:graphicFrame>
    </p:spTree>
    <p:extLst>
      <p:ext uri="{BB962C8B-B14F-4D97-AF65-F5344CB8AC3E}">
        <p14:creationId xmlns:p14="http://schemas.microsoft.com/office/powerpoint/2010/main" val="347335073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478800" y="83520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9ECEDE8D-2800-2345-A00F-132C87399531}"/>
              </a:ext>
            </a:extLst>
          </p:cNvPr>
          <p:cNvSpPr txBox="1"/>
          <p:nvPr/>
        </p:nvSpPr>
        <p:spPr>
          <a:xfrm>
            <a:off x="8579767" y="587041"/>
            <a:ext cx="2088233" cy="338554"/>
          </a:xfrm>
          <a:prstGeom prst="rect">
            <a:avLst/>
          </a:prstGeom>
          <a:noFill/>
        </p:spPr>
        <p:txBody>
          <a:bodyPr wrap="square">
            <a:spAutoFit/>
          </a:bodyPr>
          <a:lstStyle/>
          <a:p>
            <a:r>
              <a:rPr lang="en-IN" sz="1600" dirty="0">
                <a:solidFill>
                  <a:schemeClr val="accent4">
                    <a:lumMod val="50000"/>
                  </a:schemeClr>
                </a:solidFill>
                <a:latin typeface="arial" panose="020B0604020202020204" pitchFamily="34" charset="0"/>
              </a:rPr>
              <a:t>LAST_INSERT_ID()</a:t>
            </a:r>
          </a:p>
        </p:txBody>
      </p:sp>
    </p:spTree>
    <p:extLst>
      <p:ext uri="{BB962C8B-B14F-4D97-AF65-F5344CB8AC3E}">
        <p14:creationId xmlns:p14="http://schemas.microsoft.com/office/powerpoint/2010/main" val="247590011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83520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64596</TotalTime>
  <Words>98953</Words>
  <Application>Microsoft Office PowerPoint</Application>
  <PresentationFormat>Widescreen</PresentationFormat>
  <Paragraphs>14582</Paragraphs>
  <Slides>844</Slides>
  <Notes>62</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844</vt:i4>
      </vt:variant>
    </vt:vector>
  </HeadingPairs>
  <TitlesOfParts>
    <vt:vector size="88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14338</cp:revision>
  <dcterms:created xsi:type="dcterms:W3CDTF">2015-10-09T06:09:34Z</dcterms:created>
  <dcterms:modified xsi:type="dcterms:W3CDTF">2025-10-15T03:43:02Z</dcterms:modified>
</cp:coreProperties>
</file>